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39"/>
  </p:notesMasterIdLst>
  <p:sldIdLst>
    <p:sldId id="257" r:id="rId3"/>
    <p:sldId id="278" r:id="rId4"/>
    <p:sldId id="279" r:id="rId5"/>
    <p:sldId id="437" r:id="rId6"/>
    <p:sldId id="438" r:id="rId7"/>
    <p:sldId id="439" r:id="rId8"/>
    <p:sldId id="440" r:id="rId9"/>
    <p:sldId id="368" r:id="rId10"/>
    <p:sldId id="397" r:id="rId11"/>
    <p:sldId id="361" r:id="rId12"/>
    <p:sldId id="377" r:id="rId13"/>
    <p:sldId id="419" r:id="rId14"/>
    <p:sldId id="421" r:id="rId15"/>
    <p:sldId id="420" r:id="rId16"/>
    <p:sldId id="422" r:id="rId17"/>
    <p:sldId id="423" r:id="rId18"/>
    <p:sldId id="418" r:id="rId19"/>
    <p:sldId id="412" r:id="rId20"/>
    <p:sldId id="424" r:id="rId21"/>
    <p:sldId id="430" r:id="rId22"/>
    <p:sldId id="413" r:id="rId23"/>
    <p:sldId id="425" r:id="rId24"/>
    <p:sldId id="433" r:id="rId25"/>
    <p:sldId id="434" r:id="rId26"/>
    <p:sldId id="436" r:id="rId27"/>
    <p:sldId id="416" r:id="rId28"/>
    <p:sldId id="370" r:id="rId29"/>
    <p:sldId id="415" r:id="rId30"/>
    <p:sldId id="363" r:id="rId31"/>
    <p:sldId id="417" r:id="rId32"/>
    <p:sldId id="362" r:id="rId33"/>
    <p:sldId id="400" r:id="rId34"/>
    <p:sldId id="271" r:id="rId35"/>
    <p:sldId id="399" r:id="rId36"/>
    <p:sldId id="401" r:id="rId37"/>
    <p:sldId id="3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DC9B1-822B-450F-9721-3879825FFD8B}" v="48" dt="2023-11-08T01:28:34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295DC9B1-822B-450F-9721-3879825FFD8B}"/>
    <pc:docChg chg="undo custSel addSld modSld">
      <pc:chgData name="Jha, Aryan Ritwajeet" userId="2aad577e-539b-449b-83a6-8d411f484b4d" providerId="ADAL" clId="{295DC9B1-822B-450F-9721-3879825FFD8B}" dt="2023-11-08T01:39:28.238" v="505" actId="20577"/>
      <pc:docMkLst>
        <pc:docMk/>
      </pc:docMkLst>
      <pc:sldChg chg="modSp mod">
        <pc:chgData name="Jha, Aryan Ritwajeet" userId="2aad577e-539b-449b-83a6-8d411f484b4d" providerId="ADAL" clId="{295DC9B1-822B-450F-9721-3879825FFD8B}" dt="2023-11-08T00:23:51.107" v="12" actId="403"/>
        <pc:sldMkLst>
          <pc:docMk/>
          <pc:sldMk cId="3211284466" sldId="257"/>
        </pc:sldMkLst>
        <pc:spChg chg="mod">
          <ac:chgData name="Jha, Aryan Ritwajeet" userId="2aad577e-539b-449b-83a6-8d411f484b4d" providerId="ADAL" clId="{295DC9B1-822B-450F-9721-3879825FFD8B}" dt="2023-11-08T00:23:51.107" v="12" actId="403"/>
          <ac:spMkLst>
            <pc:docMk/>
            <pc:sldMk cId="3211284466" sldId="257"/>
            <ac:spMk id="3" creationId="{2BE68964-B8D8-4EBC-B9D3-CCA6FA2AC332}"/>
          </ac:spMkLst>
        </pc:spChg>
      </pc:sldChg>
      <pc:sldChg chg="addSp delSp modSp mod">
        <pc:chgData name="Jha, Aryan Ritwajeet" userId="2aad577e-539b-449b-83a6-8d411f484b4d" providerId="ADAL" clId="{295DC9B1-822B-450F-9721-3879825FFD8B}" dt="2023-11-08T00:36:20.940" v="139" actId="478"/>
        <pc:sldMkLst>
          <pc:docMk/>
          <pc:sldMk cId="432346460" sldId="370"/>
        </pc:sldMkLst>
        <pc:picChg chg="add del mod">
          <ac:chgData name="Jha, Aryan Ritwajeet" userId="2aad577e-539b-449b-83a6-8d411f484b4d" providerId="ADAL" clId="{295DC9B1-822B-450F-9721-3879825FFD8B}" dt="2023-11-08T00:35:58.485" v="123" actId="478"/>
          <ac:picMkLst>
            <pc:docMk/>
            <pc:sldMk cId="432346460" sldId="370"/>
            <ac:picMk id="4" creationId="{A6A01FE4-2915-F308-524E-147A04241375}"/>
          </ac:picMkLst>
        </pc:picChg>
        <pc:picChg chg="add del mod">
          <ac:chgData name="Jha, Aryan Ritwajeet" userId="2aad577e-539b-449b-83a6-8d411f484b4d" providerId="ADAL" clId="{295DC9B1-822B-450F-9721-3879825FFD8B}" dt="2023-11-08T00:36:20.940" v="139" actId="478"/>
          <ac:picMkLst>
            <pc:docMk/>
            <pc:sldMk cId="432346460" sldId="370"/>
            <ac:picMk id="8" creationId="{393CFDC0-3DA6-283C-8B7C-E2F8989300A1}"/>
          </ac:picMkLst>
        </pc:picChg>
      </pc:sldChg>
      <pc:sldChg chg="modSp mod">
        <pc:chgData name="Jha, Aryan Ritwajeet" userId="2aad577e-539b-449b-83a6-8d411f484b4d" providerId="ADAL" clId="{295DC9B1-822B-450F-9721-3879825FFD8B}" dt="2023-11-08T01:39:28.238" v="505" actId="20577"/>
        <pc:sldMkLst>
          <pc:docMk/>
          <pc:sldMk cId="2806962077" sldId="398"/>
        </pc:sldMkLst>
        <pc:spChg chg="mod">
          <ac:chgData name="Jha, Aryan Ritwajeet" userId="2aad577e-539b-449b-83a6-8d411f484b4d" providerId="ADAL" clId="{295DC9B1-822B-450F-9721-3879825FFD8B}" dt="2023-11-08T01:39:28.238" v="505" actId="20577"/>
          <ac:spMkLst>
            <pc:docMk/>
            <pc:sldMk cId="2806962077" sldId="398"/>
            <ac:spMk id="3" creationId="{FC3BEC75-3ED8-3D2E-7AF0-ED68CBDE8918}"/>
          </ac:spMkLst>
        </pc:spChg>
      </pc:sldChg>
      <pc:sldChg chg="modSp mod">
        <pc:chgData name="Jha, Aryan Ritwajeet" userId="2aad577e-539b-449b-83a6-8d411f484b4d" providerId="ADAL" clId="{295DC9B1-822B-450F-9721-3879825FFD8B}" dt="2023-11-08T00:30:21.163" v="112" actId="20577"/>
        <pc:sldMkLst>
          <pc:docMk/>
          <pc:sldMk cId="3702115571" sldId="399"/>
        </pc:sldMkLst>
        <pc:spChg chg="mod">
          <ac:chgData name="Jha, Aryan Ritwajeet" userId="2aad577e-539b-449b-83a6-8d411f484b4d" providerId="ADAL" clId="{295DC9B1-822B-450F-9721-3879825FFD8B}" dt="2023-11-08T00:30:21.163" v="112" actId="20577"/>
          <ac:spMkLst>
            <pc:docMk/>
            <pc:sldMk cId="3702115571" sldId="399"/>
            <ac:spMk id="5" creationId="{5B9A85B7-1BAD-6892-4273-8CEBBE81DA43}"/>
          </ac:spMkLst>
        </pc:spChg>
      </pc:sldChg>
      <pc:sldChg chg="modSp mod">
        <pc:chgData name="Jha, Aryan Ritwajeet" userId="2aad577e-539b-449b-83a6-8d411f484b4d" providerId="ADAL" clId="{295DC9B1-822B-450F-9721-3879825FFD8B}" dt="2023-11-08T00:28:57.198" v="107" actId="20577"/>
        <pc:sldMkLst>
          <pc:docMk/>
          <pc:sldMk cId="1830652885" sldId="412"/>
        </pc:sldMkLst>
        <pc:spChg chg="mod">
          <ac:chgData name="Jha, Aryan Ritwajeet" userId="2aad577e-539b-449b-83a6-8d411f484b4d" providerId="ADAL" clId="{295DC9B1-822B-450F-9721-3879825FFD8B}" dt="2023-11-08T00:28:57.198" v="107" actId="20577"/>
          <ac:spMkLst>
            <pc:docMk/>
            <pc:sldMk cId="1830652885" sldId="412"/>
            <ac:spMk id="16" creationId="{82D3C499-85CA-1899-D8C9-0A18D1DA2297}"/>
          </ac:spMkLst>
        </pc:spChg>
      </pc:sldChg>
      <pc:sldChg chg="addSp delSp modSp">
        <pc:chgData name="Jha, Aryan Ritwajeet" userId="2aad577e-539b-449b-83a6-8d411f484b4d" providerId="ADAL" clId="{295DC9B1-822B-450F-9721-3879825FFD8B}" dt="2023-11-08T01:28:34.509" v="494" actId="1076"/>
        <pc:sldMkLst>
          <pc:docMk/>
          <pc:sldMk cId="1387651271" sldId="430"/>
        </pc:sldMkLst>
        <pc:spChg chg="add del mod">
          <ac:chgData name="Jha, Aryan Ritwajeet" userId="2aad577e-539b-449b-83a6-8d411f484b4d" providerId="ADAL" clId="{295DC9B1-822B-450F-9721-3879825FFD8B}" dt="2023-11-08T01:28:09.972" v="490"/>
          <ac:spMkLst>
            <pc:docMk/>
            <pc:sldMk cId="1387651271" sldId="430"/>
            <ac:spMk id="3" creationId="{47E68C3C-30F6-BA8F-83D3-1BEB37833AB3}"/>
          </ac:spMkLst>
        </pc:spChg>
        <pc:picChg chg="add mod">
          <ac:chgData name="Jha, Aryan Ritwajeet" userId="2aad577e-539b-449b-83a6-8d411f484b4d" providerId="ADAL" clId="{295DC9B1-822B-450F-9721-3879825FFD8B}" dt="2023-11-08T01:28:34.509" v="494" actId="1076"/>
          <ac:picMkLst>
            <pc:docMk/>
            <pc:sldMk cId="1387651271" sldId="430"/>
            <ac:picMk id="1026" creationId="{747362EC-451D-263F-E054-AD5DD967ADA4}"/>
          </ac:picMkLst>
        </pc:picChg>
      </pc:sldChg>
      <pc:sldChg chg="modSp mod">
        <pc:chgData name="Jha, Aryan Ritwajeet" userId="2aad577e-539b-449b-83a6-8d411f484b4d" providerId="ADAL" clId="{295DC9B1-822B-450F-9721-3879825FFD8B}" dt="2023-11-08T00:31:07.902" v="119" actId="20577"/>
        <pc:sldMkLst>
          <pc:docMk/>
          <pc:sldMk cId="3645221603" sldId="433"/>
        </pc:sldMkLst>
        <pc:spChg chg="mod">
          <ac:chgData name="Jha, Aryan Ritwajeet" userId="2aad577e-539b-449b-83a6-8d411f484b4d" providerId="ADAL" clId="{295DC9B1-822B-450F-9721-3879825FFD8B}" dt="2023-11-08T00:31:07.902" v="119" actId="20577"/>
          <ac:spMkLst>
            <pc:docMk/>
            <pc:sldMk cId="3645221603" sldId="433"/>
            <ac:spMk id="3" creationId="{999F3CC4-EE53-941E-4FA1-FF903A2BDFBA}"/>
          </ac:spMkLst>
        </pc:spChg>
      </pc:sldChg>
      <pc:sldChg chg="addSp delSp modSp add mod">
        <pc:chgData name="Jha, Aryan Ritwajeet" userId="2aad577e-539b-449b-83a6-8d411f484b4d" providerId="ADAL" clId="{295DC9B1-822B-450F-9721-3879825FFD8B}" dt="2023-11-08T00:42:00.355" v="194" actId="1076"/>
        <pc:sldMkLst>
          <pc:docMk/>
          <pc:sldMk cId="1789531545" sldId="437"/>
        </pc:sldMkLst>
        <pc:spChg chg="del">
          <ac:chgData name="Jha, Aryan Ritwajeet" userId="2aad577e-539b-449b-83a6-8d411f484b4d" providerId="ADAL" clId="{295DC9B1-822B-450F-9721-3879825FFD8B}" dt="2023-11-08T00:40:42.347" v="143" actId="478"/>
          <ac:spMkLst>
            <pc:docMk/>
            <pc:sldMk cId="1789531545" sldId="437"/>
            <ac:spMk id="2" creationId="{D8C7C84E-A439-4B2A-94CE-26B4E69CC91C}"/>
          </ac:spMkLst>
        </pc:spChg>
        <pc:spChg chg="del">
          <ac:chgData name="Jha, Aryan Ritwajeet" userId="2aad577e-539b-449b-83a6-8d411f484b4d" providerId="ADAL" clId="{295DC9B1-822B-450F-9721-3879825FFD8B}" dt="2023-11-08T00:41:26.764" v="187" actId="478"/>
          <ac:spMkLst>
            <pc:docMk/>
            <pc:sldMk cId="1789531545" sldId="437"/>
            <ac:spMk id="3" creationId="{2B351BEF-2A59-4268-968D-5C8F03B9F3D2}"/>
          </ac:spMkLst>
        </pc:spChg>
        <pc:spChg chg="del">
          <ac:chgData name="Jha, Aryan Ritwajeet" userId="2aad577e-539b-449b-83a6-8d411f484b4d" providerId="ADAL" clId="{295DC9B1-822B-450F-9721-3879825FFD8B}" dt="2023-11-08T00:40:37.893" v="141" actId="478"/>
          <ac:spMkLst>
            <pc:docMk/>
            <pc:sldMk cId="1789531545" sldId="437"/>
            <ac:spMk id="4" creationId="{2863EE49-5592-C0C5-CE37-B9B35EF6E680}"/>
          </ac:spMkLst>
        </pc:spChg>
        <pc:spChg chg="add mod">
          <ac:chgData name="Jha, Aryan Ritwajeet" userId="2aad577e-539b-449b-83a6-8d411f484b4d" providerId="ADAL" clId="{295DC9B1-822B-450F-9721-3879825FFD8B}" dt="2023-11-08T00:41:49.621" v="192" actId="5793"/>
          <ac:spMkLst>
            <pc:docMk/>
            <pc:sldMk cId="1789531545" sldId="437"/>
            <ac:spMk id="7" creationId="{8BD89157-8742-D079-1707-752D6EC7A11B}"/>
          </ac:spMkLst>
        </pc:spChg>
        <pc:spChg chg="add del mod">
          <ac:chgData name="Jha, Aryan Ritwajeet" userId="2aad577e-539b-449b-83a6-8d411f484b4d" providerId="ADAL" clId="{295DC9B1-822B-450F-9721-3879825FFD8B}" dt="2023-11-08T00:41:28.203" v="188" actId="478"/>
          <ac:spMkLst>
            <pc:docMk/>
            <pc:sldMk cId="1789531545" sldId="437"/>
            <ac:spMk id="14" creationId="{F2E95DA6-E593-92CB-C6AA-CE1563C9EF55}"/>
          </ac:spMkLst>
        </pc:spChg>
        <pc:picChg chg="add mod">
          <ac:chgData name="Jha, Aryan Ritwajeet" userId="2aad577e-539b-449b-83a6-8d411f484b4d" providerId="ADAL" clId="{295DC9B1-822B-450F-9721-3879825FFD8B}" dt="2023-11-08T00:42:00.355" v="194" actId="1076"/>
          <ac:picMkLst>
            <pc:docMk/>
            <pc:sldMk cId="1789531545" sldId="437"/>
            <ac:picMk id="11" creationId="{82A50BD5-ABEC-A8FA-B586-CD7E9CF08870}"/>
          </ac:picMkLst>
        </pc:picChg>
        <pc:picChg chg="del mod">
          <ac:chgData name="Jha, Aryan Ritwajeet" userId="2aad577e-539b-449b-83a6-8d411f484b4d" providerId="ADAL" clId="{295DC9B1-822B-450F-9721-3879825FFD8B}" dt="2023-11-08T00:40:57.714" v="150" actId="478"/>
          <ac:picMkLst>
            <pc:docMk/>
            <pc:sldMk cId="1789531545" sldId="437"/>
            <ac:picMk id="19" creationId="{BB89419A-F166-1E3E-BF37-AC134BDFECA6}"/>
          </ac:picMkLst>
        </pc:picChg>
        <pc:picChg chg="del">
          <ac:chgData name="Jha, Aryan Ritwajeet" userId="2aad577e-539b-449b-83a6-8d411f484b4d" providerId="ADAL" clId="{295DC9B1-822B-450F-9721-3879825FFD8B}" dt="2023-11-08T00:41:29.105" v="189" actId="478"/>
          <ac:picMkLst>
            <pc:docMk/>
            <pc:sldMk cId="1789531545" sldId="437"/>
            <ac:picMk id="1026" creationId="{5C03E129-A6C8-1CBC-A73A-ABFC9E75166A}"/>
          </ac:picMkLst>
        </pc:picChg>
        <pc:cxnChg chg="del mod">
          <ac:chgData name="Jha, Aryan Ritwajeet" userId="2aad577e-539b-449b-83a6-8d411f484b4d" providerId="ADAL" clId="{295DC9B1-822B-450F-9721-3879825FFD8B}" dt="2023-11-08T00:40:39.107" v="142" actId="478"/>
          <ac:cxnSpMkLst>
            <pc:docMk/>
            <pc:sldMk cId="1789531545" sldId="437"/>
            <ac:cxnSpMk id="5" creationId="{74D483C1-7380-3AB5-C3D4-885119373EAD}"/>
          </ac:cxnSpMkLst>
        </pc:cxnChg>
      </pc:sldChg>
      <pc:sldChg chg="addSp delSp modSp add mod">
        <pc:chgData name="Jha, Aryan Ritwajeet" userId="2aad577e-539b-449b-83a6-8d411f484b4d" providerId="ADAL" clId="{295DC9B1-822B-450F-9721-3879825FFD8B}" dt="2023-11-08T01:00:01.121" v="252" actId="20577"/>
        <pc:sldMkLst>
          <pc:docMk/>
          <pc:sldMk cId="3704734733" sldId="438"/>
        </pc:sldMkLst>
        <pc:spChg chg="mod">
          <ac:chgData name="Jha, Aryan Ritwajeet" userId="2aad577e-539b-449b-83a6-8d411f484b4d" providerId="ADAL" clId="{295DC9B1-822B-450F-9721-3879825FFD8B}" dt="2023-11-08T01:00:01.121" v="252" actId="20577"/>
          <ac:spMkLst>
            <pc:docMk/>
            <pc:sldMk cId="3704734733" sldId="438"/>
            <ac:spMk id="7" creationId="{8BD89157-8742-D079-1707-752D6EC7A11B}"/>
          </ac:spMkLst>
        </pc:spChg>
        <pc:picChg chg="add del mod">
          <ac:chgData name="Jha, Aryan Ritwajeet" userId="2aad577e-539b-449b-83a6-8d411f484b4d" providerId="ADAL" clId="{295DC9B1-822B-450F-9721-3879825FFD8B}" dt="2023-11-08T00:59:06.332" v="204" actId="478"/>
          <ac:picMkLst>
            <pc:docMk/>
            <pc:sldMk cId="3704734733" sldId="438"/>
            <ac:picMk id="3" creationId="{D45EA345-8365-3C1C-D8B0-A7116DCA865D}"/>
          </ac:picMkLst>
        </pc:picChg>
        <pc:picChg chg="add mod">
          <ac:chgData name="Jha, Aryan Ritwajeet" userId="2aad577e-539b-449b-83a6-8d411f484b4d" providerId="ADAL" clId="{295DC9B1-822B-450F-9721-3879825FFD8B}" dt="2023-11-08T00:59:26.067" v="213" actId="14100"/>
          <ac:picMkLst>
            <pc:docMk/>
            <pc:sldMk cId="3704734733" sldId="438"/>
            <ac:picMk id="5" creationId="{B90C3E54-1BBA-9A34-A3BC-95826336A6BD}"/>
          </ac:picMkLst>
        </pc:picChg>
        <pc:picChg chg="del">
          <ac:chgData name="Jha, Aryan Ritwajeet" userId="2aad577e-539b-449b-83a6-8d411f484b4d" providerId="ADAL" clId="{295DC9B1-822B-450F-9721-3879825FFD8B}" dt="2023-11-08T00:58:15.426" v="196" actId="478"/>
          <ac:picMkLst>
            <pc:docMk/>
            <pc:sldMk cId="3704734733" sldId="438"/>
            <ac:picMk id="11" creationId="{82A50BD5-ABEC-A8FA-B586-CD7E9CF08870}"/>
          </ac:picMkLst>
        </pc:picChg>
      </pc:sldChg>
      <pc:sldChg chg="addSp delSp modSp add mod">
        <pc:chgData name="Jha, Aryan Ritwajeet" userId="2aad577e-539b-449b-83a6-8d411f484b4d" providerId="ADAL" clId="{295DC9B1-822B-450F-9721-3879825FFD8B}" dt="2023-11-08T01:18:51.971" v="315" actId="20577"/>
        <pc:sldMkLst>
          <pc:docMk/>
          <pc:sldMk cId="2644098773" sldId="439"/>
        </pc:sldMkLst>
        <pc:spChg chg="mod">
          <ac:chgData name="Jha, Aryan Ritwajeet" userId="2aad577e-539b-449b-83a6-8d411f484b4d" providerId="ADAL" clId="{295DC9B1-822B-450F-9721-3879825FFD8B}" dt="2023-11-08T01:18:51.971" v="315" actId="20577"/>
          <ac:spMkLst>
            <pc:docMk/>
            <pc:sldMk cId="2644098773" sldId="439"/>
            <ac:spMk id="7" creationId="{8BD89157-8742-D079-1707-752D6EC7A11B}"/>
          </ac:spMkLst>
        </pc:spChg>
        <pc:picChg chg="add mod">
          <ac:chgData name="Jha, Aryan Ritwajeet" userId="2aad577e-539b-449b-83a6-8d411f484b4d" providerId="ADAL" clId="{295DC9B1-822B-450F-9721-3879825FFD8B}" dt="2023-11-08T01:18:35.197" v="261" actId="1076"/>
          <ac:picMkLst>
            <pc:docMk/>
            <pc:sldMk cId="2644098773" sldId="439"/>
            <ac:picMk id="3" creationId="{CB439699-B35E-9744-AFC4-D26130B36BF3}"/>
          </ac:picMkLst>
        </pc:picChg>
        <pc:picChg chg="del">
          <ac:chgData name="Jha, Aryan Ritwajeet" userId="2aad577e-539b-449b-83a6-8d411f484b4d" providerId="ADAL" clId="{295DC9B1-822B-450F-9721-3879825FFD8B}" dt="2023-11-08T01:18:07.446" v="254" actId="478"/>
          <ac:picMkLst>
            <pc:docMk/>
            <pc:sldMk cId="2644098773" sldId="439"/>
            <ac:picMk id="5" creationId="{B90C3E54-1BBA-9A34-A3BC-95826336A6BD}"/>
          </ac:picMkLst>
        </pc:picChg>
      </pc:sldChg>
      <pc:sldChg chg="addSp delSp modSp add mod">
        <pc:chgData name="Jha, Aryan Ritwajeet" userId="2aad577e-539b-449b-83a6-8d411f484b4d" providerId="ADAL" clId="{295DC9B1-822B-450F-9721-3879825FFD8B}" dt="2023-11-08T01:27:08.503" v="488" actId="20577"/>
        <pc:sldMkLst>
          <pc:docMk/>
          <pc:sldMk cId="3695368457" sldId="440"/>
        </pc:sldMkLst>
        <pc:spChg chg="add mod">
          <ac:chgData name="Jha, Aryan Ritwajeet" userId="2aad577e-539b-449b-83a6-8d411f484b4d" providerId="ADAL" clId="{295DC9B1-822B-450F-9721-3879825FFD8B}" dt="2023-11-08T01:26:05.293" v="438" actId="1076"/>
          <ac:spMkLst>
            <pc:docMk/>
            <pc:sldMk cId="3695368457" sldId="440"/>
            <ac:spMk id="5" creationId="{5C14EE9A-468E-671C-E823-A22DF0CE1401}"/>
          </ac:spMkLst>
        </pc:spChg>
        <pc:spChg chg="add mod">
          <ac:chgData name="Jha, Aryan Ritwajeet" userId="2aad577e-539b-449b-83a6-8d411f484b4d" providerId="ADAL" clId="{295DC9B1-822B-450F-9721-3879825FFD8B}" dt="2023-11-08T01:26:12.868" v="441" actId="20577"/>
          <ac:spMkLst>
            <pc:docMk/>
            <pc:sldMk cId="3695368457" sldId="440"/>
            <ac:spMk id="6" creationId="{83EEEC89-08A0-ABB3-E685-8C55C3FED91B}"/>
          </ac:spMkLst>
        </pc:spChg>
        <pc:spChg chg="mod">
          <ac:chgData name="Jha, Aryan Ritwajeet" userId="2aad577e-539b-449b-83a6-8d411f484b4d" providerId="ADAL" clId="{295DC9B1-822B-450F-9721-3879825FFD8B}" dt="2023-11-08T01:27:08.503" v="488" actId="20577"/>
          <ac:spMkLst>
            <pc:docMk/>
            <pc:sldMk cId="3695368457" sldId="440"/>
            <ac:spMk id="7" creationId="{8BD89157-8742-D079-1707-752D6EC7A11B}"/>
          </ac:spMkLst>
        </pc:spChg>
        <pc:picChg chg="del">
          <ac:chgData name="Jha, Aryan Ritwajeet" userId="2aad577e-539b-449b-83a6-8d411f484b4d" providerId="ADAL" clId="{295DC9B1-822B-450F-9721-3879825FFD8B}" dt="2023-11-08T01:25:19.491" v="409" actId="478"/>
          <ac:picMkLst>
            <pc:docMk/>
            <pc:sldMk cId="3695368457" sldId="440"/>
            <ac:picMk id="3" creationId="{CB439699-B35E-9744-AFC4-D26130B36BF3}"/>
          </ac:picMkLst>
        </pc:picChg>
        <pc:picChg chg="add mod">
          <ac:chgData name="Jha, Aryan Ritwajeet" userId="2aad577e-539b-449b-83a6-8d411f484b4d" providerId="ADAL" clId="{295DC9B1-822B-450F-9721-3879825FFD8B}" dt="2023-11-08T01:25:28.362" v="412" actId="1076"/>
          <ac:picMkLst>
            <pc:docMk/>
            <pc:sldMk cId="3695368457" sldId="440"/>
            <ac:picMk id="4" creationId="{A870F9D1-5840-E3D8-6584-B8076B7B9D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F80BE-AE78-4820-A600-149F11F18FFF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08A38-250E-4B3B-A76C-D14AFA04A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02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6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8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7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121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0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0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32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30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69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73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489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83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77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20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1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2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1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40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46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58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76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27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3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8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2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90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4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2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054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" TargetMode="External"/><Relationship Id="rId2" Type="http://schemas.openxmlformats.org/officeDocument/2006/relationships/hyperlink" Target="https://ieeexplore.ieee.org/abstract/document/93142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11.00587v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" y="2470184"/>
            <a:ext cx="11635274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Optimal Power Flow (MP-OPF)</a:t>
            </a:r>
            <a:br>
              <a:rPr lang="en-US" dirty="0"/>
            </a:br>
            <a:r>
              <a:rPr lang="en-US" sz="2800" dirty="0"/>
              <a:t>for Power Distribution Systems with Renewables and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207"/>
            <a:ext cx="9144000" cy="207780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400" dirty="0"/>
              <a:t>Aryan Ritwajeet Jha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solidFill>
                <a:schemeClr val="accent6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Objective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Minimize Line Losses for whole horizon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System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IEEE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Node System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Phase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Balanced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(no phase coupling)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Supply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DERs (PVs): Forecasted,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Batteries at select </a:t>
                </a:r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(about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50%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of total)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nodes. Substation.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Demand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Forecasted. Varying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𝑡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Control: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Inverter Reactive Power Control for DERs and Batteries. Battery Charging/Discharging.</a:t>
                </a:r>
                <a:endPara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9558B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discrete time-steps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(can be changed)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Duration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time-step: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EFAB8-9A91-C655-9CD8-0AE344176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579" y="319088"/>
                <a:ext cx="7202587" cy="6114369"/>
              </a:xfrm>
              <a:blipFill>
                <a:blip r:embed="rId2"/>
                <a:stretch>
                  <a:fillRect l="-1691" r="-845" b="-1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4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</a:t>
            </a:r>
            <a:r>
              <a:rPr lang="en-US" sz="4400" b="0" dirty="0">
                <a:solidFill>
                  <a:srgbClr val="FFFFFF"/>
                </a:solidFill>
                <a:latin typeface="+mj-lt"/>
              </a:rPr>
              <a:t> of the current, brute-force algorithm</a:t>
            </a:r>
            <a:endParaRPr lang="en-US" sz="4400" b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solidFill>
                <a:srgbClr val="BFBFBF">
                  <a:alpha val="85098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Ν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(Spatial)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OPF for minimizing the losses across the horizon for each area, in parallel. This is called as a macro-iteration.</a:t>
                </a:r>
              </a:p>
              <a:p>
                <a:pPr marL="651510" marR="0" lvl="1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(spatial) boundary variables between all sets of connected parent-child areas.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</a:t>
                </a:r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nd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Stop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99" y="151179"/>
                <a:ext cx="6638544" cy="6106287"/>
              </a:xfrm>
              <a:prstGeom prst="rect">
                <a:avLst/>
              </a:prstGeom>
              <a:blipFill>
                <a:blip r:embed="rId2"/>
                <a:stretch>
                  <a:fillRect l="-1283" t="-698" r="-1008" b="-1097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4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80" y="3232733"/>
            <a:ext cx="6389736" cy="3456122"/>
          </a:xfrm>
          <a:custGeom>
            <a:avLst/>
            <a:gdLst>
              <a:gd name="connsiteX0" fmla="*/ 0 w 6389736"/>
              <a:gd name="connsiteY0" fmla="*/ 0 h 3456122"/>
              <a:gd name="connsiteX1" fmla="*/ 389193 w 6389736"/>
              <a:gd name="connsiteY1" fmla="*/ 0 h 3456122"/>
              <a:gd name="connsiteX2" fmla="*/ 778386 w 6389736"/>
              <a:gd name="connsiteY2" fmla="*/ 0 h 3456122"/>
              <a:gd name="connsiteX3" fmla="*/ 1487066 w 6389736"/>
              <a:gd name="connsiteY3" fmla="*/ 0 h 3456122"/>
              <a:gd name="connsiteX4" fmla="*/ 1940156 w 6389736"/>
              <a:gd name="connsiteY4" fmla="*/ 0 h 3456122"/>
              <a:gd name="connsiteX5" fmla="*/ 2393247 w 6389736"/>
              <a:gd name="connsiteY5" fmla="*/ 0 h 3456122"/>
              <a:gd name="connsiteX6" fmla="*/ 2846337 w 6389736"/>
              <a:gd name="connsiteY6" fmla="*/ 0 h 3456122"/>
              <a:gd name="connsiteX7" fmla="*/ 3299427 w 6389736"/>
              <a:gd name="connsiteY7" fmla="*/ 0 h 3456122"/>
              <a:gd name="connsiteX8" fmla="*/ 3880312 w 6389736"/>
              <a:gd name="connsiteY8" fmla="*/ 0 h 3456122"/>
              <a:gd name="connsiteX9" fmla="*/ 4588992 w 6389736"/>
              <a:gd name="connsiteY9" fmla="*/ 0 h 3456122"/>
              <a:gd name="connsiteX10" fmla="*/ 4978185 w 6389736"/>
              <a:gd name="connsiteY10" fmla="*/ 0 h 3456122"/>
              <a:gd name="connsiteX11" fmla="*/ 5367378 w 6389736"/>
              <a:gd name="connsiteY11" fmla="*/ 0 h 3456122"/>
              <a:gd name="connsiteX12" fmla="*/ 6389736 w 6389736"/>
              <a:gd name="connsiteY12" fmla="*/ 0 h 3456122"/>
              <a:gd name="connsiteX13" fmla="*/ 6389736 w 6389736"/>
              <a:gd name="connsiteY13" fmla="*/ 610582 h 3456122"/>
              <a:gd name="connsiteX14" fmla="*/ 6389736 w 6389736"/>
              <a:gd name="connsiteY14" fmla="*/ 1221163 h 3456122"/>
              <a:gd name="connsiteX15" fmla="*/ 6389736 w 6389736"/>
              <a:gd name="connsiteY15" fmla="*/ 1693500 h 3456122"/>
              <a:gd name="connsiteX16" fmla="*/ 6389736 w 6389736"/>
              <a:gd name="connsiteY16" fmla="*/ 2200398 h 3456122"/>
              <a:gd name="connsiteX17" fmla="*/ 6389736 w 6389736"/>
              <a:gd name="connsiteY17" fmla="*/ 2707296 h 3456122"/>
              <a:gd name="connsiteX18" fmla="*/ 6389736 w 6389736"/>
              <a:gd name="connsiteY18" fmla="*/ 3456122 h 3456122"/>
              <a:gd name="connsiteX19" fmla="*/ 5936646 w 6389736"/>
              <a:gd name="connsiteY19" fmla="*/ 3456122 h 3456122"/>
              <a:gd name="connsiteX20" fmla="*/ 5291863 w 6389736"/>
              <a:gd name="connsiteY20" fmla="*/ 3456122 h 3456122"/>
              <a:gd name="connsiteX21" fmla="*/ 4774875 w 6389736"/>
              <a:gd name="connsiteY21" fmla="*/ 3456122 h 3456122"/>
              <a:gd name="connsiteX22" fmla="*/ 4321785 w 6389736"/>
              <a:gd name="connsiteY22" fmla="*/ 3456122 h 3456122"/>
              <a:gd name="connsiteX23" fmla="*/ 3677003 w 6389736"/>
              <a:gd name="connsiteY23" fmla="*/ 3456122 h 3456122"/>
              <a:gd name="connsiteX24" fmla="*/ 2968323 w 6389736"/>
              <a:gd name="connsiteY24" fmla="*/ 3456122 h 3456122"/>
              <a:gd name="connsiteX25" fmla="*/ 2515232 w 6389736"/>
              <a:gd name="connsiteY25" fmla="*/ 3456122 h 3456122"/>
              <a:gd name="connsiteX26" fmla="*/ 1998245 w 6389736"/>
              <a:gd name="connsiteY26" fmla="*/ 3456122 h 3456122"/>
              <a:gd name="connsiteX27" fmla="*/ 1353462 w 6389736"/>
              <a:gd name="connsiteY27" fmla="*/ 3456122 h 3456122"/>
              <a:gd name="connsiteX28" fmla="*/ 708680 w 6389736"/>
              <a:gd name="connsiteY28" fmla="*/ 3456122 h 3456122"/>
              <a:gd name="connsiteX29" fmla="*/ 0 w 6389736"/>
              <a:gd name="connsiteY29" fmla="*/ 3456122 h 3456122"/>
              <a:gd name="connsiteX30" fmla="*/ 0 w 6389736"/>
              <a:gd name="connsiteY30" fmla="*/ 2914663 h 3456122"/>
              <a:gd name="connsiteX31" fmla="*/ 0 w 6389736"/>
              <a:gd name="connsiteY31" fmla="*/ 2442326 h 3456122"/>
              <a:gd name="connsiteX32" fmla="*/ 0 w 6389736"/>
              <a:gd name="connsiteY32" fmla="*/ 1831745 h 3456122"/>
              <a:gd name="connsiteX33" fmla="*/ 0 w 6389736"/>
              <a:gd name="connsiteY33" fmla="*/ 1290286 h 3456122"/>
              <a:gd name="connsiteX34" fmla="*/ 0 w 6389736"/>
              <a:gd name="connsiteY34" fmla="*/ 679704 h 3456122"/>
              <a:gd name="connsiteX35" fmla="*/ 0 w 6389736"/>
              <a:gd name="connsiteY35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89736" h="3456122" fill="none" extrusionOk="0">
                <a:moveTo>
                  <a:pt x="0" y="0"/>
                </a:moveTo>
                <a:cubicBezTo>
                  <a:pt x="120813" y="-45154"/>
                  <a:pt x="195619" y="33399"/>
                  <a:pt x="389193" y="0"/>
                </a:cubicBezTo>
                <a:cubicBezTo>
                  <a:pt x="582767" y="-33399"/>
                  <a:pt x="592110" y="45502"/>
                  <a:pt x="778386" y="0"/>
                </a:cubicBezTo>
                <a:cubicBezTo>
                  <a:pt x="964662" y="-45502"/>
                  <a:pt x="1218953" y="34834"/>
                  <a:pt x="1487066" y="0"/>
                </a:cubicBezTo>
                <a:cubicBezTo>
                  <a:pt x="1755179" y="-34834"/>
                  <a:pt x="1793265" y="19584"/>
                  <a:pt x="1940156" y="0"/>
                </a:cubicBezTo>
                <a:cubicBezTo>
                  <a:pt x="2087047" y="-19584"/>
                  <a:pt x="2227230" y="17267"/>
                  <a:pt x="2393247" y="0"/>
                </a:cubicBezTo>
                <a:cubicBezTo>
                  <a:pt x="2559264" y="-17267"/>
                  <a:pt x="2631748" y="4325"/>
                  <a:pt x="2846337" y="0"/>
                </a:cubicBezTo>
                <a:cubicBezTo>
                  <a:pt x="3060926" y="-4325"/>
                  <a:pt x="3181884" y="48649"/>
                  <a:pt x="3299427" y="0"/>
                </a:cubicBezTo>
                <a:cubicBezTo>
                  <a:pt x="3416970" y="-48649"/>
                  <a:pt x="3616526" y="33704"/>
                  <a:pt x="3880312" y="0"/>
                </a:cubicBezTo>
                <a:cubicBezTo>
                  <a:pt x="4144099" y="-33704"/>
                  <a:pt x="4330924" y="63788"/>
                  <a:pt x="4588992" y="0"/>
                </a:cubicBezTo>
                <a:cubicBezTo>
                  <a:pt x="4847060" y="-63788"/>
                  <a:pt x="4816771" y="37166"/>
                  <a:pt x="4978185" y="0"/>
                </a:cubicBezTo>
                <a:cubicBezTo>
                  <a:pt x="5139599" y="-37166"/>
                  <a:pt x="5286111" y="40826"/>
                  <a:pt x="5367378" y="0"/>
                </a:cubicBezTo>
                <a:cubicBezTo>
                  <a:pt x="5448645" y="-40826"/>
                  <a:pt x="5986593" y="22096"/>
                  <a:pt x="6389736" y="0"/>
                </a:cubicBezTo>
                <a:cubicBezTo>
                  <a:pt x="6401066" y="172048"/>
                  <a:pt x="6355840" y="393000"/>
                  <a:pt x="6389736" y="610582"/>
                </a:cubicBezTo>
                <a:cubicBezTo>
                  <a:pt x="6423632" y="828164"/>
                  <a:pt x="6321775" y="1045786"/>
                  <a:pt x="6389736" y="1221163"/>
                </a:cubicBezTo>
                <a:cubicBezTo>
                  <a:pt x="6457697" y="1396540"/>
                  <a:pt x="6379197" y="1488354"/>
                  <a:pt x="6389736" y="1693500"/>
                </a:cubicBezTo>
                <a:cubicBezTo>
                  <a:pt x="6400275" y="1898646"/>
                  <a:pt x="6347821" y="1994208"/>
                  <a:pt x="6389736" y="2200398"/>
                </a:cubicBezTo>
                <a:cubicBezTo>
                  <a:pt x="6431651" y="2406588"/>
                  <a:pt x="6361910" y="2495451"/>
                  <a:pt x="6389736" y="2707296"/>
                </a:cubicBezTo>
                <a:cubicBezTo>
                  <a:pt x="6417562" y="2919141"/>
                  <a:pt x="6355536" y="3246024"/>
                  <a:pt x="6389736" y="3456122"/>
                </a:cubicBezTo>
                <a:cubicBezTo>
                  <a:pt x="6241875" y="3459525"/>
                  <a:pt x="6028090" y="3432633"/>
                  <a:pt x="5936646" y="3456122"/>
                </a:cubicBezTo>
                <a:cubicBezTo>
                  <a:pt x="5845202" y="3479611"/>
                  <a:pt x="5539040" y="3439081"/>
                  <a:pt x="5291863" y="3456122"/>
                </a:cubicBezTo>
                <a:cubicBezTo>
                  <a:pt x="5044686" y="3473163"/>
                  <a:pt x="4944651" y="3456008"/>
                  <a:pt x="4774875" y="3456122"/>
                </a:cubicBezTo>
                <a:cubicBezTo>
                  <a:pt x="4605099" y="3456236"/>
                  <a:pt x="4475185" y="3437961"/>
                  <a:pt x="4321785" y="3456122"/>
                </a:cubicBezTo>
                <a:cubicBezTo>
                  <a:pt x="4168385" y="3474283"/>
                  <a:pt x="3809967" y="3390624"/>
                  <a:pt x="3677003" y="3456122"/>
                </a:cubicBezTo>
                <a:cubicBezTo>
                  <a:pt x="3544039" y="3521620"/>
                  <a:pt x="3168142" y="3381102"/>
                  <a:pt x="2968323" y="3456122"/>
                </a:cubicBezTo>
                <a:cubicBezTo>
                  <a:pt x="2768504" y="3531142"/>
                  <a:pt x="2619438" y="3433867"/>
                  <a:pt x="2515232" y="3456122"/>
                </a:cubicBezTo>
                <a:cubicBezTo>
                  <a:pt x="2411026" y="3478377"/>
                  <a:pt x="2132136" y="3454596"/>
                  <a:pt x="1998245" y="3456122"/>
                </a:cubicBezTo>
                <a:cubicBezTo>
                  <a:pt x="1864354" y="3457648"/>
                  <a:pt x="1640031" y="3406459"/>
                  <a:pt x="1353462" y="3456122"/>
                </a:cubicBezTo>
                <a:cubicBezTo>
                  <a:pt x="1066893" y="3505785"/>
                  <a:pt x="838447" y="3402182"/>
                  <a:pt x="708680" y="3456122"/>
                </a:cubicBezTo>
                <a:cubicBezTo>
                  <a:pt x="578913" y="3510062"/>
                  <a:pt x="237216" y="3398470"/>
                  <a:pt x="0" y="3456122"/>
                </a:cubicBezTo>
                <a:cubicBezTo>
                  <a:pt x="-44334" y="3270136"/>
                  <a:pt x="53809" y="3040201"/>
                  <a:pt x="0" y="2914663"/>
                </a:cubicBezTo>
                <a:cubicBezTo>
                  <a:pt x="-53809" y="2789125"/>
                  <a:pt x="30054" y="2639019"/>
                  <a:pt x="0" y="2442326"/>
                </a:cubicBezTo>
                <a:cubicBezTo>
                  <a:pt x="-30054" y="2245633"/>
                  <a:pt x="49440" y="1995734"/>
                  <a:pt x="0" y="1831745"/>
                </a:cubicBezTo>
                <a:cubicBezTo>
                  <a:pt x="-49440" y="1667756"/>
                  <a:pt x="44510" y="1461352"/>
                  <a:pt x="0" y="1290286"/>
                </a:cubicBezTo>
                <a:cubicBezTo>
                  <a:pt x="-44510" y="1119220"/>
                  <a:pt x="1663" y="976703"/>
                  <a:pt x="0" y="679704"/>
                </a:cubicBezTo>
                <a:cubicBezTo>
                  <a:pt x="-1663" y="382705"/>
                  <a:pt x="37206" y="173328"/>
                  <a:pt x="0" y="0"/>
                </a:cubicBezTo>
                <a:close/>
              </a:path>
              <a:path w="6389736" h="3456122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390358" y="174597"/>
                  <a:pt x="6353850" y="356266"/>
                  <a:pt x="6389736" y="506898"/>
                </a:cubicBezTo>
                <a:cubicBezTo>
                  <a:pt x="6425622" y="657530"/>
                  <a:pt x="6364441" y="937961"/>
                  <a:pt x="6389736" y="1117479"/>
                </a:cubicBezTo>
                <a:cubicBezTo>
                  <a:pt x="6415031" y="1296997"/>
                  <a:pt x="6339007" y="1560999"/>
                  <a:pt x="6389736" y="1762622"/>
                </a:cubicBezTo>
                <a:cubicBezTo>
                  <a:pt x="6440465" y="1964245"/>
                  <a:pt x="6361939" y="2014322"/>
                  <a:pt x="6389736" y="2234959"/>
                </a:cubicBezTo>
                <a:cubicBezTo>
                  <a:pt x="6417533" y="2455596"/>
                  <a:pt x="6346445" y="2612788"/>
                  <a:pt x="6389736" y="2707296"/>
                </a:cubicBezTo>
                <a:cubicBezTo>
                  <a:pt x="6433027" y="2801804"/>
                  <a:pt x="6307261" y="3300918"/>
                  <a:pt x="6389736" y="3456122"/>
                </a:cubicBezTo>
                <a:cubicBezTo>
                  <a:pt x="6197082" y="3470272"/>
                  <a:pt x="5908022" y="3408660"/>
                  <a:pt x="5744954" y="3456122"/>
                </a:cubicBezTo>
                <a:cubicBezTo>
                  <a:pt x="5581886" y="3503584"/>
                  <a:pt x="5370626" y="3401020"/>
                  <a:pt x="5164068" y="3456122"/>
                </a:cubicBezTo>
                <a:cubicBezTo>
                  <a:pt x="4957510" y="3511224"/>
                  <a:pt x="4939489" y="3451739"/>
                  <a:pt x="4774875" y="3456122"/>
                </a:cubicBezTo>
                <a:cubicBezTo>
                  <a:pt x="4610261" y="3460505"/>
                  <a:pt x="4421099" y="3418295"/>
                  <a:pt x="4257888" y="3456122"/>
                </a:cubicBezTo>
                <a:cubicBezTo>
                  <a:pt x="4094677" y="3493949"/>
                  <a:pt x="3835725" y="3431181"/>
                  <a:pt x="3677003" y="3456122"/>
                </a:cubicBezTo>
                <a:cubicBezTo>
                  <a:pt x="3518282" y="3481063"/>
                  <a:pt x="3121829" y="3400790"/>
                  <a:pt x="2968323" y="3456122"/>
                </a:cubicBezTo>
                <a:cubicBezTo>
                  <a:pt x="2814817" y="3511454"/>
                  <a:pt x="2540939" y="3449783"/>
                  <a:pt x="2323540" y="3456122"/>
                </a:cubicBezTo>
                <a:cubicBezTo>
                  <a:pt x="2106141" y="3462461"/>
                  <a:pt x="1898828" y="3398425"/>
                  <a:pt x="1742655" y="3456122"/>
                </a:cubicBezTo>
                <a:cubicBezTo>
                  <a:pt x="1586483" y="3513819"/>
                  <a:pt x="1346966" y="3404764"/>
                  <a:pt x="1161770" y="3456122"/>
                </a:cubicBezTo>
                <a:cubicBezTo>
                  <a:pt x="976575" y="3507480"/>
                  <a:pt x="781997" y="3403427"/>
                  <a:pt x="580885" y="3456122"/>
                </a:cubicBezTo>
                <a:cubicBezTo>
                  <a:pt x="379774" y="3508817"/>
                  <a:pt x="218370" y="3394141"/>
                  <a:pt x="0" y="3456122"/>
                </a:cubicBezTo>
                <a:cubicBezTo>
                  <a:pt x="-46606" y="3277419"/>
                  <a:pt x="18929" y="3137941"/>
                  <a:pt x="0" y="2949224"/>
                </a:cubicBezTo>
                <a:cubicBezTo>
                  <a:pt x="-18929" y="2760507"/>
                  <a:pt x="26451" y="2498882"/>
                  <a:pt x="0" y="2373204"/>
                </a:cubicBezTo>
                <a:cubicBezTo>
                  <a:pt x="-26451" y="2247526"/>
                  <a:pt x="2383" y="2100532"/>
                  <a:pt x="0" y="1900867"/>
                </a:cubicBezTo>
                <a:cubicBezTo>
                  <a:pt x="-2383" y="1701202"/>
                  <a:pt x="13623" y="1587032"/>
                  <a:pt x="0" y="1359408"/>
                </a:cubicBezTo>
                <a:cubicBezTo>
                  <a:pt x="-13623" y="1131784"/>
                  <a:pt x="13698" y="1101437"/>
                  <a:pt x="0" y="887071"/>
                </a:cubicBezTo>
                <a:cubicBezTo>
                  <a:pt x="-13698" y="672705"/>
                  <a:pt x="59512" y="2707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7540639" y="3411866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7587801" y="4414495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344C5-94AC-502A-DBAE-D22FCD95D299}"/>
              </a:ext>
            </a:extLst>
          </p:cNvPr>
          <p:cNvSpPr txBox="1"/>
          <p:nvPr/>
        </p:nvSpPr>
        <p:spPr>
          <a:xfrm>
            <a:off x="7562532" y="5395967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1114F-66AE-9DC3-AC97-8793B6B5157B}"/>
              </a:ext>
            </a:extLst>
          </p:cNvPr>
          <p:cNvSpPr txBox="1"/>
          <p:nvPr/>
        </p:nvSpPr>
        <p:spPr>
          <a:xfrm>
            <a:off x="7587801" y="6016742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173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926" y="3232733"/>
            <a:ext cx="4327844" cy="3456122"/>
          </a:xfrm>
          <a:custGeom>
            <a:avLst/>
            <a:gdLst>
              <a:gd name="connsiteX0" fmla="*/ 0 w 4327844"/>
              <a:gd name="connsiteY0" fmla="*/ 0 h 3456122"/>
              <a:gd name="connsiteX1" fmla="*/ 540981 w 4327844"/>
              <a:gd name="connsiteY1" fmla="*/ 0 h 3456122"/>
              <a:gd name="connsiteX2" fmla="*/ 1125239 w 4327844"/>
              <a:gd name="connsiteY2" fmla="*/ 0 h 3456122"/>
              <a:gd name="connsiteX3" fmla="*/ 1622942 w 4327844"/>
              <a:gd name="connsiteY3" fmla="*/ 0 h 3456122"/>
              <a:gd name="connsiteX4" fmla="*/ 2034087 w 4327844"/>
              <a:gd name="connsiteY4" fmla="*/ 0 h 3456122"/>
              <a:gd name="connsiteX5" fmla="*/ 2618346 w 4327844"/>
              <a:gd name="connsiteY5" fmla="*/ 0 h 3456122"/>
              <a:gd name="connsiteX6" fmla="*/ 3029491 w 4327844"/>
              <a:gd name="connsiteY6" fmla="*/ 0 h 3456122"/>
              <a:gd name="connsiteX7" fmla="*/ 3483914 w 4327844"/>
              <a:gd name="connsiteY7" fmla="*/ 0 h 3456122"/>
              <a:gd name="connsiteX8" fmla="*/ 4327844 w 4327844"/>
              <a:gd name="connsiteY8" fmla="*/ 0 h 3456122"/>
              <a:gd name="connsiteX9" fmla="*/ 4327844 w 4327844"/>
              <a:gd name="connsiteY9" fmla="*/ 472337 h 3456122"/>
              <a:gd name="connsiteX10" fmla="*/ 4327844 w 4327844"/>
              <a:gd name="connsiteY10" fmla="*/ 1117479 h 3456122"/>
              <a:gd name="connsiteX11" fmla="*/ 4327844 w 4327844"/>
              <a:gd name="connsiteY11" fmla="*/ 1762622 h 3456122"/>
              <a:gd name="connsiteX12" fmla="*/ 4327844 w 4327844"/>
              <a:gd name="connsiteY12" fmla="*/ 2338643 h 3456122"/>
              <a:gd name="connsiteX13" fmla="*/ 4327844 w 4327844"/>
              <a:gd name="connsiteY13" fmla="*/ 2914663 h 3456122"/>
              <a:gd name="connsiteX14" fmla="*/ 4327844 w 4327844"/>
              <a:gd name="connsiteY14" fmla="*/ 3456122 h 3456122"/>
              <a:gd name="connsiteX15" fmla="*/ 3830142 w 4327844"/>
              <a:gd name="connsiteY15" fmla="*/ 3456122 h 3456122"/>
              <a:gd name="connsiteX16" fmla="*/ 3375718 w 4327844"/>
              <a:gd name="connsiteY16" fmla="*/ 3456122 h 3456122"/>
              <a:gd name="connsiteX17" fmla="*/ 2748181 w 4327844"/>
              <a:gd name="connsiteY17" fmla="*/ 3456122 h 3456122"/>
              <a:gd name="connsiteX18" fmla="*/ 2250479 w 4327844"/>
              <a:gd name="connsiteY18" fmla="*/ 3456122 h 3456122"/>
              <a:gd name="connsiteX19" fmla="*/ 1839334 w 4327844"/>
              <a:gd name="connsiteY19" fmla="*/ 3456122 h 3456122"/>
              <a:gd name="connsiteX20" fmla="*/ 1428189 w 4327844"/>
              <a:gd name="connsiteY20" fmla="*/ 3456122 h 3456122"/>
              <a:gd name="connsiteX21" fmla="*/ 800651 w 4327844"/>
              <a:gd name="connsiteY21" fmla="*/ 3456122 h 3456122"/>
              <a:gd name="connsiteX22" fmla="*/ 0 w 4327844"/>
              <a:gd name="connsiteY22" fmla="*/ 3456122 h 3456122"/>
              <a:gd name="connsiteX23" fmla="*/ 0 w 4327844"/>
              <a:gd name="connsiteY23" fmla="*/ 2949224 h 3456122"/>
              <a:gd name="connsiteX24" fmla="*/ 0 w 4327844"/>
              <a:gd name="connsiteY24" fmla="*/ 2304081 h 3456122"/>
              <a:gd name="connsiteX25" fmla="*/ 0 w 4327844"/>
              <a:gd name="connsiteY25" fmla="*/ 1728061 h 3456122"/>
              <a:gd name="connsiteX26" fmla="*/ 0 w 4327844"/>
              <a:gd name="connsiteY26" fmla="*/ 1117479 h 3456122"/>
              <a:gd name="connsiteX27" fmla="*/ 0 w 4327844"/>
              <a:gd name="connsiteY27" fmla="*/ 0 h 345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27844" h="3456122" fill="none" extrusionOk="0">
                <a:moveTo>
                  <a:pt x="0" y="0"/>
                </a:moveTo>
                <a:cubicBezTo>
                  <a:pt x="122917" y="-48237"/>
                  <a:pt x="356334" y="29770"/>
                  <a:pt x="540981" y="0"/>
                </a:cubicBezTo>
                <a:cubicBezTo>
                  <a:pt x="725628" y="-29770"/>
                  <a:pt x="959843" y="56200"/>
                  <a:pt x="1125239" y="0"/>
                </a:cubicBezTo>
                <a:cubicBezTo>
                  <a:pt x="1290635" y="-56200"/>
                  <a:pt x="1409257" y="19206"/>
                  <a:pt x="1622942" y="0"/>
                </a:cubicBezTo>
                <a:cubicBezTo>
                  <a:pt x="1836627" y="-19206"/>
                  <a:pt x="1918679" y="45596"/>
                  <a:pt x="2034087" y="0"/>
                </a:cubicBezTo>
                <a:cubicBezTo>
                  <a:pt x="2149496" y="-45596"/>
                  <a:pt x="2394003" y="6950"/>
                  <a:pt x="2618346" y="0"/>
                </a:cubicBezTo>
                <a:cubicBezTo>
                  <a:pt x="2842689" y="-6950"/>
                  <a:pt x="2912975" y="30290"/>
                  <a:pt x="3029491" y="0"/>
                </a:cubicBezTo>
                <a:cubicBezTo>
                  <a:pt x="3146007" y="-30290"/>
                  <a:pt x="3280756" y="41325"/>
                  <a:pt x="3483914" y="0"/>
                </a:cubicBezTo>
                <a:cubicBezTo>
                  <a:pt x="3687072" y="-41325"/>
                  <a:pt x="3960410" y="61379"/>
                  <a:pt x="4327844" y="0"/>
                </a:cubicBezTo>
                <a:cubicBezTo>
                  <a:pt x="4329075" y="171373"/>
                  <a:pt x="4283534" y="259946"/>
                  <a:pt x="4327844" y="472337"/>
                </a:cubicBezTo>
                <a:cubicBezTo>
                  <a:pt x="4372154" y="684728"/>
                  <a:pt x="4275125" y="828480"/>
                  <a:pt x="4327844" y="1117479"/>
                </a:cubicBezTo>
                <a:cubicBezTo>
                  <a:pt x="4380563" y="1406478"/>
                  <a:pt x="4305338" y="1597273"/>
                  <a:pt x="4327844" y="1762622"/>
                </a:cubicBezTo>
                <a:cubicBezTo>
                  <a:pt x="4350350" y="1927971"/>
                  <a:pt x="4297379" y="2151197"/>
                  <a:pt x="4327844" y="2338643"/>
                </a:cubicBezTo>
                <a:cubicBezTo>
                  <a:pt x="4358309" y="2526089"/>
                  <a:pt x="4298900" y="2696889"/>
                  <a:pt x="4327844" y="2914663"/>
                </a:cubicBezTo>
                <a:cubicBezTo>
                  <a:pt x="4356788" y="3132437"/>
                  <a:pt x="4324429" y="3233046"/>
                  <a:pt x="4327844" y="3456122"/>
                </a:cubicBezTo>
                <a:cubicBezTo>
                  <a:pt x="4208563" y="3475571"/>
                  <a:pt x="4056214" y="3414041"/>
                  <a:pt x="3830142" y="3456122"/>
                </a:cubicBezTo>
                <a:cubicBezTo>
                  <a:pt x="3604070" y="3498203"/>
                  <a:pt x="3562626" y="3416490"/>
                  <a:pt x="3375718" y="3456122"/>
                </a:cubicBezTo>
                <a:cubicBezTo>
                  <a:pt x="3188810" y="3495754"/>
                  <a:pt x="2906661" y="3432165"/>
                  <a:pt x="2748181" y="3456122"/>
                </a:cubicBezTo>
                <a:cubicBezTo>
                  <a:pt x="2589701" y="3480079"/>
                  <a:pt x="2380266" y="3428564"/>
                  <a:pt x="2250479" y="3456122"/>
                </a:cubicBezTo>
                <a:cubicBezTo>
                  <a:pt x="2120692" y="3483680"/>
                  <a:pt x="2031094" y="3412498"/>
                  <a:pt x="1839334" y="3456122"/>
                </a:cubicBezTo>
                <a:cubicBezTo>
                  <a:pt x="1647575" y="3499746"/>
                  <a:pt x="1564640" y="3438254"/>
                  <a:pt x="1428189" y="3456122"/>
                </a:cubicBezTo>
                <a:cubicBezTo>
                  <a:pt x="1291738" y="3473990"/>
                  <a:pt x="1058446" y="3390986"/>
                  <a:pt x="800651" y="3456122"/>
                </a:cubicBezTo>
                <a:cubicBezTo>
                  <a:pt x="542856" y="3521258"/>
                  <a:pt x="376606" y="3436824"/>
                  <a:pt x="0" y="3456122"/>
                </a:cubicBezTo>
                <a:cubicBezTo>
                  <a:pt x="-39993" y="3220615"/>
                  <a:pt x="26152" y="3092823"/>
                  <a:pt x="0" y="2949224"/>
                </a:cubicBezTo>
                <a:cubicBezTo>
                  <a:pt x="-26152" y="2805625"/>
                  <a:pt x="65401" y="2463887"/>
                  <a:pt x="0" y="2304081"/>
                </a:cubicBezTo>
                <a:cubicBezTo>
                  <a:pt x="-65401" y="2144275"/>
                  <a:pt x="26726" y="1851646"/>
                  <a:pt x="0" y="1728061"/>
                </a:cubicBezTo>
                <a:cubicBezTo>
                  <a:pt x="-26726" y="1604476"/>
                  <a:pt x="5741" y="1289872"/>
                  <a:pt x="0" y="1117479"/>
                </a:cubicBezTo>
                <a:cubicBezTo>
                  <a:pt x="-5741" y="945086"/>
                  <a:pt x="11040" y="477864"/>
                  <a:pt x="0" y="0"/>
                </a:cubicBezTo>
                <a:close/>
              </a:path>
              <a:path w="4327844" h="3456122" stroke="0" extrusionOk="0">
                <a:moveTo>
                  <a:pt x="0" y="0"/>
                </a:moveTo>
                <a:cubicBezTo>
                  <a:pt x="165230" y="-483"/>
                  <a:pt x="319891" y="33440"/>
                  <a:pt x="454424" y="0"/>
                </a:cubicBezTo>
                <a:cubicBezTo>
                  <a:pt x="588957" y="-33440"/>
                  <a:pt x="810137" y="33969"/>
                  <a:pt x="1038683" y="0"/>
                </a:cubicBezTo>
                <a:cubicBezTo>
                  <a:pt x="1267229" y="-33969"/>
                  <a:pt x="1436958" y="65289"/>
                  <a:pt x="1622942" y="0"/>
                </a:cubicBezTo>
                <a:cubicBezTo>
                  <a:pt x="1808926" y="-65289"/>
                  <a:pt x="1944604" y="16924"/>
                  <a:pt x="2034087" y="0"/>
                </a:cubicBezTo>
                <a:cubicBezTo>
                  <a:pt x="2123571" y="-16924"/>
                  <a:pt x="2328736" y="28249"/>
                  <a:pt x="2488510" y="0"/>
                </a:cubicBezTo>
                <a:cubicBezTo>
                  <a:pt x="2648284" y="-28249"/>
                  <a:pt x="2809058" y="47760"/>
                  <a:pt x="2899655" y="0"/>
                </a:cubicBezTo>
                <a:cubicBezTo>
                  <a:pt x="2990252" y="-47760"/>
                  <a:pt x="3267804" y="16103"/>
                  <a:pt x="3483914" y="0"/>
                </a:cubicBezTo>
                <a:cubicBezTo>
                  <a:pt x="3700024" y="-16103"/>
                  <a:pt x="4100542" y="69950"/>
                  <a:pt x="4327844" y="0"/>
                </a:cubicBezTo>
                <a:cubicBezTo>
                  <a:pt x="4386015" y="180816"/>
                  <a:pt x="4278350" y="498370"/>
                  <a:pt x="4327844" y="645143"/>
                </a:cubicBezTo>
                <a:cubicBezTo>
                  <a:pt x="4377338" y="791916"/>
                  <a:pt x="4282995" y="951058"/>
                  <a:pt x="4327844" y="1117479"/>
                </a:cubicBezTo>
                <a:cubicBezTo>
                  <a:pt x="4372693" y="1283900"/>
                  <a:pt x="4307440" y="1489651"/>
                  <a:pt x="4327844" y="1624377"/>
                </a:cubicBezTo>
                <a:cubicBezTo>
                  <a:pt x="4348248" y="1759103"/>
                  <a:pt x="4298539" y="2092228"/>
                  <a:pt x="4327844" y="2234959"/>
                </a:cubicBezTo>
                <a:cubicBezTo>
                  <a:pt x="4357149" y="2377690"/>
                  <a:pt x="4296303" y="2548731"/>
                  <a:pt x="4327844" y="2776418"/>
                </a:cubicBezTo>
                <a:cubicBezTo>
                  <a:pt x="4359385" y="3004105"/>
                  <a:pt x="4316633" y="3297000"/>
                  <a:pt x="4327844" y="3456122"/>
                </a:cubicBezTo>
                <a:cubicBezTo>
                  <a:pt x="4141721" y="3492864"/>
                  <a:pt x="3845242" y="3428555"/>
                  <a:pt x="3700307" y="3456122"/>
                </a:cubicBezTo>
                <a:cubicBezTo>
                  <a:pt x="3555372" y="3483689"/>
                  <a:pt x="3377327" y="3421028"/>
                  <a:pt x="3289161" y="3456122"/>
                </a:cubicBezTo>
                <a:cubicBezTo>
                  <a:pt x="3200995" y="3491216"/>
                  <a:pt x="2899020" y="3389210"/>
                  <a:pt x="2704903" y="3456122"/>
                </a:cubicBezTo>
                <a:cubicBezTo>
                  <a:pt x="2510786" y="3523034"/>
                  <a:pt x="2422801" y="3443708"/>
                  <a:pt x="2293757" y="3456122"/>
                </a:cubicBezTo>
                <a:cubicBezTo>
                  <a:pt x="2164713" y="3468536"/>
                  <a:pt x="1911887" y="3443250"/>
                  <a:pt x="1752777" y="3456122"/>
                </a:cubicBezTo>
                <a:cubicBezTo>
                  <a:pt x="1593667" y="3468994"/>
                  <a:pt x="1321848" y="3399440"/>
                  <a:pt x="1211796" y="3456122"/>
                </a:cubicBezTo>
                <a:cubicBezTo>
                  <a:pt x="1101744" y="3512804"/>
                  <a:pt x="921352" y="3421670"/>
                  <a:pt x="800651" y="3456122"/>
                </a:cubicBezTo>
                <a:cubicBezTo>
                  <a:pt x="679950" y="3490574"/>
                  <a:pt x="220918" y="3371099"/>
                  <a:pt x="0" y="3456122"/>
                </a:cubicBezTo>
                <a:cubicBezTo>
                  <a:pt x="-16621" y="3174821"/>
                  <a:pt x="56716" y="3126541"/>
                  <a:pt x="0" y="2880102"/>
                </a:cubicBezTo>
                <a:cubicBezTo>
                  <a:pt x="-56716" y="2633663"/>
                  <a:pt x="41563" y="2615042"/>
                  <a:pt x="0" y="2373204"/>
                </a:cubicBezTo>
                <a:cubicBezTo>
                  <a:pt x="-41563" y="2131366"/>
                  <a:pt x="31384" y="2019369"/>
                  <a:pt x="0" y="1762622"/>
                </a:cubicBezTo>
                <a:cubicBezTo>
                  <a:pt x="-31384" y="1505875"/>
                  <a:pt x="50607" y="1348083"/>
                  <a:pt x="0" y="1117479"/>
                </a:cubicBezTo>
                <a:cubicBezTo>
                  <a:pt x="-50607" y="886875"/>
                  <a:pt x="63917" y="740348"/>
                  <a:pt x="0" y="541459"/>
                </a:cubicBezTo>
                <a:cubicBezTo>
                  <a:pt x="-63917" y="342570"/>
                  <a:pt x="33776" y="109579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F18C0-6C54-2C22-377B-BD3E3860DC33}"/>
              </a:ext>
            </a:extLst>
          </p:cNvPr>
          <p:cNvSpPr txBox="1"/>
          <p:nvPr/>
        </p:nvSpPr>
        <p:spPr>
          <a:xfrm>
            <a:off x="6807402" y="3388372"/>
            <a:ext cx="201440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Inverter Reactive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B3A0A-3C15-537F-8869-5BD4C53FAA13}"/>
              </a:ext>
            </a:extLst>
          </p:cNvPr>
          <p:cNvSpPr txBox="1"/>
          <p:nvPr/>
        </p:nvSpPr>
        <p:spPr>
          <a:xfrm>
            <a:off x="6734816" y="6058217"/>
            <a:ext cx="23042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Nodal Voltage Limits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4385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22" y="3258155"/>
            <a:ext cx="6389736" cy="1633516"/>
          </a:xfrm>
          <a:custGeom>
            <a:avLst/>
            <a:gdLst>
              <a:gd name="connsiteX0" fmla="*/ 0 w 6389736"/>
              <a:gd name="connsiteY0" fmla="*/ 0 h 1633516"/>
              <a:gd name="connsiteX1" fmla="*/ 708680 w 6389736"/>
              <a:gd name="connsiteY1" fmla="*/ 0 h 1633516"/>
              <a:gd name="connsiteX2" fmla="*/ 1225668 w 6389736"/>
              <a:gd name="connsiteY2" fmla="*/ 0 h 1633516"/>
              <a:gd name="connsiteX3" fmla="*/ 1614861 w 6389736"/>
              <a:gd name="connsiteY3" fmla="*/ 0 h 1633516"/>
              <a:gd name="connsiteX4" fmla="*/ 2259643 w 6389736"/>
              <a:gd name="connsiteY4" fmla="*/ 0 h 1633516"/>
              <a:gd name="connsiteX5" fmla="*/ 2648836 w 6389736"/>
              <a:gd name="connsiteY5" fmla="*/ 0 h 1633516"/>
              <a:gd name="connsiteX6" fmla="*/ 3101926 w 6389736"/>
              <a:gd name="connsiteY6" fmla="*/ 0 h 1633516"/>
              <a:gd name="connsiteX7" fmla="*/ 3746709 w 6389736"/>
              <a:gd name="connsiteY7" fmla="*/ 0 h 1633516"/>
              <a:gd name="connsiteX8" fmla="*/ 4135902 w 6389736"/>
              <a:gd name="connsiteY8" fmla="*/ 0 h 1633516"/>
              <a:gd name="connsiteX9" fmla="*/ 4844582 w 6389736"/>
              <a:gd name="connsiteY9" fmla="*/ 0 h 1633516"/>
              <a:gd name="connsiteX10" fmla="*/ 5297672 w 6389736"/>
              <a:gd name="connsiteY10" fmla="*/ 0 h 1633516"/>
              <a:gd name="connsiteX11" fmla="*/ 5750762 w 6389736"/>
              <a:gd name="connsiteY11" fmla="*/ 0 h 1633516"/>
              <a:gd name="connsiteX12" fmla="*/ 6389736 w 6389736"/>
              <a:gd name="connsiteY12" fmla="*/ 0 h 1633516"/>
              <a:gd name="connsiteX13" fmla="*/ 6389736 w 6389736"/>
              <a:gd name="connsiteY13" fmla="*/ 511835 h 1633516"/>
              <a:gd name="connsiteX14" fmla="*/ 6389736 w 6389736"/>
              <a:gd name="connsiteY14" fmla="*/ 1040005 h 1633516"/>
              <a:gd name="connsiteX15" fmla="*/ 6389736 w 6389736"/>
              <a:gd name="connsiteY15" fmla="*/ 1633516 h 1633516"/>
              <a:gd name="connsiteX16" fmla="*/ 5744954 w 6389736"/>
              <a:gd name="connsiteY16" fmla="*/ 1633516 h 1633516"/>
              <a:gd name="connsiteX17" fmla="*/ 5227966 w 6389736"/>
              <a:gd name="connsiteY17" fmla="*/ 1633516 h 1633516"/>
              <a:gd name="connsiteX18" fmla="*/ 4838773 w 6389736"/>
              <a:gd name="connsiteY18" fmla="*/ 1633516 h 1633516"/>
              <a:gd name="connsiteX19" fmla="*/ 4449580 w 6389736"/>
              <a:gd name="connsiteY19" fmla="*/ 1633516 h 1633516"/>
              <a:gd name="connsiteX20" fmla="*/ 3740900 w 6389736"/>
              <a:gd name="connsiteY20" fmla="*/ 1633516 h 1633516"/>
              <a:gd name="connsiteX21" fmla="*/ 3223912 w 6389736"/>
              <a:gd name="connsiteY21" fmla="*/ 1633516 h 1633516"/>
              <a:gd name="connsiteX22" fmla="*/ 2770822 w 6389736"/>
              <a:gd name="connsiteY22" fmla="*/ 1633516 h 1633516"/>
              <a:gd name="connsiteX23" fmla="*/ 2062142 w 6389736"/>
              <a:gd name="connsiteY23" fmla="*/ 1633516 h 1633516"/>
              <a:gd name="connsiteX24" fmla="*/ 1672949 w 6389736"/>
              <a:gd name="connsiteY24" fmla="*/ 1633516 h 1633516"/>
              <a:gd name="connsiteX25" fmla="*/ 1028167 w 6389736"/>
              <a:gd name="connsiteY25" fmla="*/ 1633516 h 1633516"/>
              <a:gd name="connsiteX26" fmla="*/ 0 w 6389736"/>
              <a:gd name="connsiteY26" fmla="*/ 1633516 h 1633516"/>
              <a:gd name="connsiteX27" fmla="*/ 0 w 6389736"/>
              <a:gd name="connsiteY27" fmla="*/ 1105346 h 1633516"/>
              <a:gd name="connsiteX28" fmla="*/ 0 w 6389736"/>
              <a:gd name="connsiteY28" fmla="*/ 528170 h 1633516"/>
              <a:gd name="connsiteX29" fmla="*/ 0 w 6389736"/>
              <a:gd name="connsiteY29" fmla="*/ 0 h 16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89736" h="1633516" fill="none" extrusionOk="0">
                <a:moveTo>
                  <a:pt x="0" y="0"/>
                </a:moveTo>
                <a:cubicBezTo>
                  <a:pt x="300444" y="-16329"/>
                  <a:pt x="504681" y="69078"/>
                  <a:pt x="708680" y="0"/>
                </a:cubicBezTo>
                <a:cubicBezTo>
                  <a:pt x="912679" y="-69078"/>
                  <a:pt x="978992" y="10120"/>
                  <a:pt x="1225668" y="0"/>
                </a:cubicBezTo>
                <a:cubicBezTo>
                  <a:pt x="1472344" y="-10120"/>
                  <a:pt x="1490516" y="25207"/>
                  <a:pt x="1614861" y="0"/>
                </a:cubicBezTo>
                <a:cubicBezTo>
                  <a:pt x="1739206" y="-25207"/>
                  <a:pt x="2071860" y="39400"/>
                  <a:pt x="2259643" y="0"/>
                </a:cubicBezTo>
                <a:cubicBezTo>
                  <a:pt x="2447426" y="-39400"/>
                  <a:pt x="2530090" y="26336"/>
                  <a:pt x="2648836" y="0"/>
                </a:cubicBezTo>
                <a:cubicBezTo>
                  <a:pt x="2767582" y="-26336"/>
                  <a:pt x="2954409" y="26839"/>
                  <a:pt x="3101926" y="0"/>
                </a:cubicBezTo>
                <a:cubicBezTo>
                  <a:pt x="3249443" y="-26839"/>
                  <a:pt x="3490028" y="77220"/>
                  <a:pt x="3746709" y="0"/>
                </a:cubicBezTo>
                <a:cubicBezTo>
                  <a:pt x="4003390" y="-77220"/>
                  <a:pt x="3949626" y="45502"/>
                  <a:pt x="4135902" y="0"/>
                </a:cubicBezTo>
                <a:cubicBezTo>
                  <a:pt x="4322178" y="-45502"/>
                  <a:pt x="4576469" y="34834"/>
                  <a:pt x="4844582" y="0"/>
                </a:cubicBezTo>
                <a:cubicBezTo>
                  <a:pt x="5112695" y="-34834"/>
                  <a:pt x="5150781" y="19584"/>
                  <a:pt x="5297672" y="0"/>
                </a:cubicBezTo>
                <a:cubicBezTo>
                  <a:pt x="5444563" y="-19584"/>
                  <a:pt x="5592751" y="21963"/>
                  <a:pt x="5750762" y="0"/>
                </a:cubicBezTo>
                <a:cubicBezTo>
                  <a:pt x="5908773" y="-21963"/>
                  <a:pt x="6168055" y="66539"/>
                  <a:pt x="6389736" y="0"/>
                </a:cubicBezTo>
                <a:cubicBezTo>
                  <a:pt x="6423319" y="218589"/>
                  <a:pt x="6375779" y="327763"/>
                  <a:pt x="6389736" y="511835"/>
                </a:cubicBezTo>
                <a:cubicBezTo>
                  <a:pt x="6403693" y="695908"/>
                  <a:pt x="6368588" y="831687"/>
                  <a:pt x="6389736" y="1040005"/>
                </a:cubicBezTo>
                <a:cubicBezTo>
                  <a:pt x="6410884" y="1248323"/>
                  <a:pt x="6389235" y="1420433"/>
                  <a:pt x="6389736" y="1633516"/>
                </a:cubicBezTo>
                <a:cubicBezTo>
                  <a:pt x="6183885" y="1659210"/>
                  <a:pt x="5942147" y="1592236"/>
                  <a:pt x="5744954" y="1633516"/>
                </a:cubicBezTo>
                <a:cubicBezTo>
                  <a:pt x="5547761" y="1674796"/>
                  <a:pt x="5334534" y="1601338"/>
                  <a:pt x="5227966" y="1633516"/>
                </a:cubicBezTo>
                <a:cubicBezTo>
                  <a:pt x="5121398" y="1665694"/>
                  <a:pt x="5021931" y="1627092"/>
                  <a:pt x="4838773" y="1633516"/>
                </a:cubicBezTo>
                <a:cubicBezTo>
                  <a:pt x="4655615" y="1639940"/>
                  <a:pt x="4607002" y="1592974"/>
                  <a:pt x="4449580" y="1633516"/>
                </a:cubicBezTo>
                <a:cubicBezTo>
                  <a:pt x="4292158" y="1674058"/>
                  <a:pt x="3909777" y="1603720"/>
                  <a:pt x="3740900" y="1633516"/>
                </a:cubicBezTo>
                <a:cubicBezTo>
                  <a:pt x="3572023" y="1663312"/>
                  <a:pt x="3463972" y="1630722"/>
                  <a:pt x="3223912" y="1633516"/>
                </a:cubicBezTo>
                <a:cubicBezTo>
                  <a:pt x="2983852" y="1636310"/>
                  <a:pt x="2929822" y="1579605"/>
                  <a:pt x="2770822" y="1633516"/>
                </a:cubicBezTo>
                <a:cubicBezTo>
                  <a:pt x="2611822" y="1687427"/>
                  <a:pt x="2387237" y="1575995"/>
                  <a:pt x="2062142" y="1633516"/>
                </a:cubicBezTo>
                <a:cubicBezTo>
                  <a:pt x="1737047" y="1691037"/>
                  <a:pt x="1757562" y="1610191"/>
                  <a:pt x="1672949" y="1633516"/>
                </a:cubicBezTo>
                <a:cubicBezTo>
                  <a:pt x="1588336" y="1656841"/>
                  <a:pt x="1196665" y="1564346"/>
                  <a:pt x="1028167" y="1633516"/>
                </a:cubicBezTo>
                <a:cubicBezTo>
                  <a:pt x="859669" y="1702686"/>
                  <a:pt x="410683" y="1614146"/>
                  <a:pt x="0" y="1633516"/>
                </a:cubicBezTo>
                <a:cubicBezTo>
                  <a:pt x="-38568" y="1453020"/>
                  <a:pt x="31566" y="1310862"/>
                  <a:pt x="0" y="1105346"/>
                </a:cubicBezTo>
                <a:cubicBezTo>
                  <a:pt x="-31566" y="899830"/>
                  <a:pt x="9046" y="779223"/>
                  <a:pt x="0" y="528170"/>
                </a:cubicBezTo>
                <a:cubicBezTo>
                  <a:pt x="-9046" y="277117"/>
                  <a:pt x="50481" y="148624"/>
                  <a:pt x="0" y="0"/>
                </a:cubicBezTo>
                <a:close/>
              </a:path>
              <a:path w="6389736" h="1633516" stroke="0" extrusionOk="0">
                <a:moveTo>
                  <a:pt x="0" y="0"/>
                </a:moveTo>
                <a:cubicBezTo>
                  <a:pt x="126398" y="-31782"/>
                  <a:pt x="228175" y="46686"/>
                  <a:pt x="453090" y="0"/>
                </a:cubicBezTo>
                <a:cubicBezTo>
                  <a:pt x="678005" y="-46686"/>
                  <a:pt x="899034" y="55466"/>
                  <a:pt x="1097873" y="0"/>
                </a:cubicBezTo>
                <a:cubicBezTo>
                  <a:pt x="1296712" y="-55466"/>
                  <a:pt x="1452567" y="39109"/>
                  <a:pt x="1742655" y="0"/>
                </a:cubicBezTo>
                <a:cubicBezTo>
                  <a:pt x="2032743" y="-39109"/>
                  <a:pt x="1956660" y="13597"/>
                  <a:pt x="2131848" y="0"/>
                </a:cubicBezTo>
                <a:cubicBezTo>
                  <a:pt x="2307036" y="-13597"/>
                  <a:pt x="2364151" y="3493"/>
                  <a:pt x="2584939" y="0"/>
                </a:cubicBezTo>
                <a:cubicBezTo>
                  <a:pt x="2805727" y="-3493"/>
                  <a:pt x="2865831" y="4955"/>
                  <a:pt x="2974132" y="0"/>
                </a:cubicBezTo>
                <a:cubicBezTo>
                  <a:pt x="3082433" y="-4955"/>
                  <a:pt x="3405706" y="981"/>
                  <a:pt x="3618914" y="0"/>
                </a:cubicBezTo>
                <a:cubicBezTo>
                  <a:pt x="3832122" y="-981"/>
                  <a:pt x="4034812" y="66171"/>
                  <a:pt x="4263697" y="0"/>
                </a:cubicBezTo>
                <a:cubicBezTo>
                  <a:pt x="4492582" y="-66171"/>
                  <a:pt x="4803337" y="35475"/>
                  <a:pt x="4972376" y="0"/>
                </a:cubicBezTo>
                <a:cubicBezTo>
                  <a:pt x="5141415" y="-35475"/>
                  <a:pt x="5209849" y="14526"/>
                  <a:pt x="5361569" y="0"/>
                </a:cubicBezTo>
                <a:cubicBezTo>
                  <a:pt x="5513289" y="-14526"/>
                  <a:pt x="5574442" y="35153"/>
                  <a:pt x="5750762" y="0"/>
                </a:cubicBezTo>
                <a:cubicBezTo>
                  <a:pt x="5927082" y="-35153"/>
                  <a:pt x="6249095" y="49023"/>
                  <a:pt x="6389736" y="0"/>
                </a:cubicBezTo>
                <a:cubicBezTo>
                  <a:pt x="6404016" y="150162"/>
                  <a:pt x="6330371" y="340974"/>
                  <a:pt x="6389736" y="511835"/>
                </a:cubicBezTo>
                <a:cubicBezTo>
                  <a:pt x="6449101" y="682697"/>
                  <a:pt x="6380888" y="874569"/>
                  <a:pt x="6389736" y="1072676"/>
                </a:cubicBezTo>
                <a:cubicBezTo>
                  <a:pt x="6398584" y="1270783"/>
                  <a:pt x="6377892" y="1493799"/>
                  <a:pt x="6389736" y="1633516"/>
                </a:cubicBezTo>
                <a:cubicBezTo>
                  <a:pt x="6302288" y="1635242"/>
                  <a:pt x="6118199" y="1587862"/>
                  <a:pt x="6000543" y="1633516"/>
                </a:cubicBezTo>
                <a:cubicBezTo>
                  <a:pt x="5882887" y="1679170"/>
                  <a:pt x="5503811" y="1574266"/>
                  <a:pt x="5355761" y="1633516"/>
                </a:cubicBezTo>
                <a:cubicBezTo>
                  <a:pt x="5207711" y="1692766"/>
                  <a:pt x="5068277" y="1618434"/>
                  <a:pt x="4966568" y="1633516"/>
                </a:cubicBezTo>
                <a:cubicBezTo>
                  <a:pt x="4864859" y="1648598"/>
                  <a:pt x="4645065" y="1598955"/>
                  <a:pt x="4385682" y="1633516"/>
                </a:cubicBezTo>
                <a:cubicBezTo>
                  <a:pt x="4126299" y="1668077"/>
                  <a:pt x="4008660" y="1577635"/>
                  <a:pt x="3804797" y="1633516"/>
                </a:cubicBezTo>
                <a:cubicBezTo>
                  <a:pt x="3600934" y="1689397"/>
                  <a:pt x="3580218" y="1629133"/>
                  <a:pt x="3415604" y="1633516"/>
                </a:cubicBezTo>
                <a:cubicBezTo>
                  <a:pt x="3250990" y="1637899"/>
                  <a:pt x="3061828" y="1595689"/>
                  <a:pt x="2898617" y="1633516"/>
                </a:cubicBezTo>
                <a:cubicBezTo>
                  <a:pt x="2735406" y="1671343"/>
                  <a:pt x="2476454" y="1608575"/>
                  <a:pt x="2317732" y="1633516"/>
                </a:cubicBezTo>
                <a:cubicBezTo>
                  <a:pt x="2159011" y="1658457"/>
                  <a:pt x="1762558" y="1578184"/>
                  <a:pt x="1609052" y="1633516"/>
                </a:cubicBezTo>
                <a:cubicBezTo>
                  <a:pt x="1455546" y="1688848"/>
                  <a:pt x="1181668" y="1627177"/>
                  <a:pt x="964269" y="1633516"/>
                </a:cubicBezTo>
                <a:cubicBezTo>
                  <a:pt x="746870" y="1639855"/>
                  <a:pt x="404977" y="1629974"/>
                  <a:pt x="0" y="1633516"/>
                </a:cubicBezTo>
                <a:cubicBezTo>
                  <a:pt x="-26569" y="1422729"/>
                  <a:pt x="36777" y="1206434"/>
                  <a:pt x="0" y="1089011"/>
                </a:cubicBezTo>
                <a:cubicBezTo>
                  <a:pt x="-36777" y="971588"/>
                  <a:pt x="16093" y="763236"/>
                  <a:pt x="0" y="560840"/>
                </a:cubicBezTo>
                <a:cubicBezTo>
                  <a:pt x="-16093" y="358444"/>
                  <a:pt x="35584" y="165830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7733462" y="3605989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</p:spTree>
    <p:extLst>
      <p:ext uri="{BB962C8B-B14F-4D97-AF65-F5344CB8AC3E}">
        <p14:creationId xmlns:p14="http://schemas.microsoft.com/office/powerpoint/2010/main" val="94918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Problem: BFM Constraints with Battery  and DER decision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66" y="3371804"/>
            <a:ext cx="2329903" cy="3264523"/>
          </a:xfrm>
          <a:custGeom>
            <a:avLst/>
            <a:gdLst>
              <a:gd name="connsiteX0" fmla="*/ 0 w 2329903"/>
              <a:gd name="connsiteY0" fmla="*/ 0 h 3264523"/>
              <a:gd name="connsiteX1" fmla="*/ 605775 w 2329903"/>
              <a:gd name="connsiteY1" fmla="*/ 0 h 3264523"/>
              <a:gd name="connsiteX2" fmla="*/ 1211550 w 2329903"/>
              <a:gd name="connsiteY2" fmla="*/ 0 h 3264523"/>
              <a:gd name="connsiteX3" fmla="*/ 1724128 w 2329903"/>
              <a:gd name="connsiteY3" fmla="*/ 0 h 3264523"/>
              <a:gd name="connsiteX4" fmla="*/ 2329903 w 2329903"/>
              <a:gd name="connsiteY4" fmla="*/ 0 h 3264523"/>
              <a:gd name="connsiteX5" fmla="*/ 2329903 w 2329903"/>
              <a:gd name="connsiteY5" fmla="*/ 576732 h 3264523"/>
              <a:gd name="connsiteX6" fmla="*/ 2329903 w 2329903"/>
              <a:gd name="connsiteY6" fmla="*/ 1120820 h 3264523"/>
              <a:gd name="connsiteX7" fmla="*/ 2329903 w 2329903"/>
              <a:gd name="connsiteY7" fmla="*/ 1632262 h 3264523"/>
              <a:gd name="connsiteX8" fmla="*/ 2329903 w 2329903"/>
              <a:gd name="connsiteY8" fmla="*/ 2111058 h 3264523"/>
              <a:gd name="connsiteX9" fmla="*/ 2329903 w 2329903"/>
              <a:gd name="connsiteY9" fmla="*/ 2687791 h 3264523"/>
              <a:gd name="connsiteX10" fmla="*/ 2329903 w 2329903"/>
              <a:gd name="connsiteY10" fmla="*/ 3264523 h 3264523"/>
              <a:gd name="connsiteX11" fmla="*/ 1747427 w 2329903"/>
              <a:gd name="connsiteY11" fmla="*/ 3264523 h 3264523"/>
              <a:gd name="connsiteX12" fmla="*/ 1234849 w 2329903"/>
              <a:gd name="connsiteY12" fmla="*/ 3264523 h 3264523"/>
              <a:gd name="connsiteX13" fmla="*/ 722270 w 2329903"/>
              <a:gd name="connsiteY13" fmla="*/ 3264523 h 3264523"/>
              <a:gd name="connsiteX14" fmla="*/ 0 w 2329903"/>
              <a:gd name="connsiteY14" fmla="*/ 3264523 h 3264523"/>
              <a:gd name="connsiteX15" fmla="*/ 0 w 2329903"/>
              <a:gd name="connsiteY15" fmla="*/ 2720436 h 3264523"/>
              <a:gd name="connsiteX16" fmla="*/ 0 w 2329903"/>
              <a:gd name="connsiteY16" fmla="*/ 2111058 h 3264523"/>
              <a:gd name="connsiteX17" fmla="*/ 0 w 2329903"/>
              <a:gd name="connsiteY17" fmla="*/ 1632262 h 3264523"/>
              <a:gd name="connsiteX18" fmla="*/ 0 w 2329903"/>
              <a:gd name="connsiteY18" fmla="*/ 1153465 h 3264523"/>
              <a:gd name="connsiteX19" fmla="*/ 0 w 2329903"/>
              <a:gd name="connsiteY19" fmla="*/ 674668 h 3264523"/>
              <a:gd name="connsiteX20" fmla="*/ 0 w 2329903"/>
              <a:gd name="connsiteY20" fmla="*/ 0 h 32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29903" h="3264523" fill="none" extrusionOk="0">
                <a:moveTo>
                  <a:pt x="0" y="0"/>
                </a:moveTo>
                <a:cubicBezTo>
                  <a:pt x="272616" y="-37220"/>
                  <a:pt x="310971" y="35709"/>
                  <a:pt x="605775" y="0"/>
                </a:cubicBezTo>
                <a:cubicBezTo>
                  <a:pt x="900579" y="-35709"/>
                  <a:pt x="977248" y="39026"/>
                  <a:pt x="1211550" y="0"/>
                </a:cubicBezTo>
                <a:cubicBezTo>
                  <a:pt x="1445852" y="-39026"/>
                  <a:pt x="1504243" y="61480"/>
                  <a:pt x="1724128" y="0"/>
                </a:cubicBezTo>
                <a:cubicBezTo>
                  <a:pt x="1944013" y="-61480"/>
                  <a:pt x="2151172" y="4371"/>
                  <a:pt x="2329903" y="0"/>
                </a:cubicBezTo>
                <a:cubicBezTo>
                  <a:pt x="2337976" y="227084"/>
                  <a:pt x="2266460" y="402036"/>
                  <a:pt x="2329903" y="576732"/>
                </a:cubicBezTo>
                <a:cubicBezTo>
                  <a:pt x="2393346" y="751428"/>
                  <a:pt x="2299726" y="874185"/>
                  <a:pt x="2329903" y="1120820"/>
                </a:cubicBezTo>
                <a:cubicBezTo>
                  <a:pt x="2360080" y="1367455"/>
                  <a:pt x="2307944" y="1431231"/>
                  <a:pt x="2329903" y="1632262"/>
                </a:cubicBezTo>
                <a:cubicBezTo>
                  <a:pt x="2351862" y="1833293"/>
                  <a:pt x="2329094" y="1925881"/>
                  <a:pt x="2329903" y="2111058"/>
                </a:cubicBezTo>
                <a:cubicBezTo>
                  <a:pt x="2330712" y="2296235"/>
                  <a:pt x="2297740" y="2450714"/>
                  <a:pt x="2329903" y="2687791"/>
                </a:cubicBezTo>
                <a:cubicBezTo>
                  <a:pt x="2362066" y="2924868"/>
                  <a:pt x="2307973" y="2979469"/>
                  <a:pt x="2329903" y="3264523"/>
                </a:cubicBezTo>
                <a:cubicBezTo>
                  <a:pt x="2104423" y="3327133"/>
                  <a:pt x="1991275" y="3200632"/>
                  <a:pt x="1747427" y="3264523"/>
                </a:cubicBezTo>
                <a:cubicBezTo>
                  <a:pt x="1503579" y="3328414"/>
                  <a:pt x="1419004" y="3235298"/>
                  <a:pt x="1234849" y="3264523"/>
                </a:cubicBezTo>
                <a:cubicBezTo>
                  <a:pt x="1050694" y="3293748"/>
                  <a:pt x="853021" y="3250207"/>
                  <a:pt x="722270" y="3264523"/>
                </a:cubicBezTo>
                <a:cubicBezTo>
                  <a:pt x="591519" y="3278839"/>
                  <a:pt x="341925" y="3188591"/>
                  <a:pt x="0" y="3264523"/>
                </a:cubicBezTo>
                <a:cubicBezTo>
                  <a:pt x="-18078" y="3049875"/>
                  <a:pt x="44776" y="2928132"/>
                  <a:pt x="0" y="2720436"/>
                </a:cubicBezTo>
                <a:cubicBezTo>
                  <a:pt x="-44776" y="2512740"/>
                  <a:pt x="7403" y="2242203"/>
                  <a:pt x="0" y="2111058"/>
                </a:cubicBezTo>
                <a:cubicBezTo>
                  <a:pt x="-7403" y="1979913"/>
                  <a:pt x="22006" y="1854501"/>
                  <a:pt x="0" y="1632262"/>
                </a:cubicBezTo>
                <a:cubicBezTo>
                  <a:pt x="-22006" y="1410023"/>
                  <a:pt x="26473" y="1277743"/>
                  <a:pt x="0" y="1153465"/>
                </a:cubicBezTo>
                <a:cubicBezTo>
                  <a:pt x="-26473" y="1029187"/>
                  <a:pt x="24426" y="830866"/>
                  <a:pt x="0" y="674668"/>
                </a:cubicBezTo>
                <a:cubicBezTo>
                  <a:pt x="-24426" y="518470"/>
                  <a:pt x="65609" y="220530"/>
                  <a:pt x="0" y="0"/>
                </a:cubicBezTo>
                <a:close/>
              </a:path>
              <a:path w="2329903" h="3264523" stroke="0" extrusionOk="0">
                <a:moveTo>
                  <a:pt x="0" y="0"/>
                </a:moveTo>
                <a:cubicBezTo>
                  <a:pt x="201799" y="-11460"/>
                  <a:pt x="399014" y="21873"/>
                  <a:pt x="535878" y="0"/>
                </a:cubicBezTo>
                <a:cubicBezTo>
                  <a:pt x="672742" y="-21873"/>
                  <a:pt x="876965" y="49003"/>
                  <a:pt x="1141652" y="0"/>
                </a:cubicBezTo>
                <a:cubicBezTo>
                  <a:pt x="1406339" y="-49003"/>
                  <a:pt x="1596141" y="6084"/>
                  <a:pt x="1747427" y="0"/>
                </a:cubicBezTo>
                <a:cubicBezTo>
                  <a:pt x="1898713" y="-6084"/>
                  <a:pt x="2116842" y="20053"/>
                  <a:pt x="2329903" y="0"/>
                </a:cubicBezTo>
                <a:cubicBezTo>
                  <a:pt x="2347323" y="105636"/>
                  <a:pt x="2274216" y="264743"/>
                  <a:pt x="2329903" y="478797"/>
                </a:cubicBezTo>
                <a:cubicBezTo>
                  <a:pt x="2385590" y="692851"/>
                  <a:pt x="2327566" y="868987"/>
                  <a:pt x="2329903" y="1055529"/>
                </a:cubicBezTo>
                <a:cubicBezTo>
                  <a:pt x="2332240" y="1242071"/>
                  <a:pt x="2322612" y="1490474"/>
                  <a:pt x="2329903" y="1632262"/>
                </a:cubicBezTo>
                <a:cubicBezTo>
                  <a:pt x="2337194" y="1774050"/>
                  <a:pt x="2319697" y="1908376"/>
                  <a:pt x="2329903" y="2143703"/>
                </a:cubicBezTo>
                <a:cubicBezTo>
                  <a:pt x="2340109" y="2379030"/>
                  <a:pt x="2291940" y="2429903"/>
                  <a:pt x="2329903" y="2622500"/>
                </a:cubicBezTo>
                <a:cubicBezTo>
                  <a:pt x="2367866" y="2815097"/>
                  <a:pt x="2272915" y="2976828"/>
                  <a:pt x="2329903" y="3264523"/>
                </a:cubicBezTo>
                <a:cubicBezTo>
                  <a:pt x="2204810" y="3302149"/>
                  <a:pt x="1908044" y="3231251"/>
                  <a:pt x="1794025" y="3264523"/>
                </a:cubicBezTo>
                <a:cubicBezTo>
                  <a:pt x="1680006" y="3297795"/>
                  <a:pt x="1398090" y="3211199"/>
                  <a:pt x="1164952" y="3264523"/>
                </a:cubicBezTo>
                <a:cubicBezTo>
                  <a:pt x="931814" y="3317847"/>
                  <a:pt x="748237" y="3245978"/>
                  <a:pt x="535878" y="3264523"/>
                </a:cubicBezTo>
                <a:cubicBezTo>
                  <a:pt x="323519" y="3283068"/>
                  <a:pt x="124538" y="3221330"/>
                  <a:pt x="0" y="3264523"/>
                </a:cubicBezTo>
                <a:cubicBezTo>
                  <a:pt x="-30271" y="3159304"/>
                  <a:pt x="46340" y="3020984"/>
                  <a:pt x="0" y="2818372"/>
                </a:cubicBezTo>
                <a:cubicBezTo>
                  <a:pt x="-46340" y="2615760"/>
                  <a:pt x="71152" y="2497018"/>
                  <a:pt x="0" y="2208994"/>
                </a:cubicBezTo>
                <a:cubicBezTo>
                  <a:pt x="-71152" y="1920970"/>
                  <a:pt x="10090" y="1885920"/>
                  <a:pt x="0" y="1697552"/>
                </a:cubicBezTo>
                <a:cubicBezTo>
                  <a:pt x="-10090" y="1509184"/>
                  <a:pt x="29018" y="1364888"/>
                  <a:pt x="0" y="1186110"/>
                </a:cubicBezTo>
                <a:cubicBezTo>
                  <a:pt x="-29018" y="1007332"/>
                  <a:pt x="24927" y="897925"/>
                  <a:pt x="0" y="707313"/>
                </a:cubicBezTo>
                <a:cubicBezTo>
                  <a:pt x="-24927" y="516701"/>
                  <a:pt x="47888" y="337618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5844505" y="2330026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2" y="2054842"/>
            <a:ext cx="3294601" cy="1045678"/>
          </a:xfrm>
          <a:custGeom>
            <a:avLst/>
            <a:gdLst>
              <a:gd name="connsiteX0" fmla="*/ 0 w 3294601"/>
              <a:gd name="connsiteY0" fmla="*/ 0 h 1045678"/>
              <a:gd name="connsiteX1" fmla="*/ 582046 w 3294601"/>
              <a:gd name="connsiteY1" fmla="*/ 0 h 1045678"/>
              <a:gd name="connsiteX2" fmla="*/ 1197038 w 3294601"/>
              <a:gd name="connsiteY2" fmla="*/ 0 h 1045678"/>
              <a:gd name="connsiteX3" fmla="*/ 1812031 w 3294601"/>
              <a:gd name="connsiteY3" fmla="*/ 0 h 1045678"/>
              <a:gd name="connsiteX4" fmla="*/ 2262293 w 3294601"/>
              <a:gd name="connsiteY4" fmla="*/ 0 h 1045678"/>
              <a:gd name="connsiteX5" fmla="*/ 2745501 w 3294601"/>
              <a:gd name="connsiteY5" fmla="*/ 0 h 1045678"/>
              <a:gd name="connsiteX6" fmla="*/ 3294601 w 3294601"/>
              <a:gd name="connsiteY6" fmla="*/ 0 h 1045678"/>
              <a:gd name="connsiteX7" fmla="*/ 3294601 w 3294601"/>
              <a:gd name="connsiteY7" fmla="*/ 543753 h 1045678"/>
              <a:gd name="connsiteX8" fmla="*/ 3294601 w 3294601"/>
              <a:gd name="connsiteY8" fmla="*/ 1045678 h 1045678"/>
              <a:gd name="connsiteX9" fmla="*/ 2811393 w 3294601"/>
              <a:gd name="connsiteY9" fmla="*/ 1045678 h 1045678"/>
              <a:gd name="connsiteX10" fmla="*/ 2328185 w 3294601"/>
              <a:gd name="connsiteY10" fmla="*/ 1045678 h 1045678"/>
              <a:gd name="connsiteX11" fmla="*/ 1713193 w 3294601"/>
              <a:gd name="connsiteY11" fmla="*/ 1045678 h 1045678"/>
              <a:gd name="connsiteX12" fmla="*/ 1229984 w 3294601"/>
              <a:gd name="connsiteY12" fmla="*/ 1045678 h 1045678"/>
              <a:gd name="connsiteX13" fmla="*/ 779722 w 3294601"/>
              <a:gd name="connsiteY13" fmla="*/ 1045678 h 1045678"/>
              <a:gd name="connsiteX14" fmla="*/ 0 w 3294601"/>
              <a:gd name="connsiteY14" fmla="*/ 1045678 h 1045678"/>
              <a:gd name="connsiteX15" fmla="*/ 0 w 3294601"/>
              <a:gd name="connsiteY15" fmla="*/ 533296 h 1045678"/>
              <a:gd name="connsiteX16" fmla="*/ 0 w 3294601"/>
              <a:gd name="connsiteY16" fmla="*/ 0 h 104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4601" h="1045678" fill="none" extrusionOk="0">
                <a:moveTo>
                  <a:pt x="0" y="0"/>
                </a:moveTo>
                <a:cubicBezTo>
                  <a:pt x="137353" y="-1251"/>
                  <a:pt x="365162" y="47259"/>
                  <a:pt x="582046" y="0"/>
                </a:cubicBezTo>
                <a:cubicBezTo>
                  <a:pt x="798930" y="-47259"/>
                  <a:pt x="957832" y="32403"/>
                  <a:pt x="1197038" y="0"/>
                </a:cubicBezTo>
                <a:cubicBezTo>
                  <a:pt x="1436244" y="-32403"/>
                  <a:pt x="1632714" y="1944"/>
                  <a:pt x="1812031" y="0"/>
                </a:cubicBezTo>
                <a:cubicBezTo>
                  <a:pt x="1991348" y="-1944"/>
                  <a:pt x="2140385" y="11128"/>
                  <a:pt x="2262293" y="0"/>
                </a:cubicBezTo>
                <a:cubicBezTo>
                  <a:pt x="2384201" y="-11128"/>
                  <a:pt x="2571998" y="54734"/>
                  <a:pt x="2745501" y="0"/>
                </a:cubicBezTo>
                <a:cubicBezTo>
                  <a:pt x="2919004" y="-54734"/>
                  <a:pt x="3159946" y="21765"/>
                  <a:pt x="3294601" y="0"/>
                </a:cubicBezTo>
                <a:cubicBezTo>
                  <a:pt x="3335251" y="210222"/>
                  <a:pt x="3273416" y="302169"/>
                  <a:pt x="3294601" y="543753"/>
                </a:cubicBezTo>
                <a:cubicBezTo>
                  <a:pt x="3315786" y="785337"/>
                  <a:pt x="3246013" y="873545"/>
                  <a:pt x="3294601" y="1045678"/>
                </a:cubicBezTo>
                <a:cubicBezTo>
                  <a:pt x="3154396" y="1099463"/>
                  <a:pt x="2996169" y="992147"/>
                  <a:pt x="2811393" y="1045678"/>
                </a:cubicBezTo>
                <a:cubicBezTo>
                  <a:pt x="2626617" y="1099209"/>
                  <a:pt x="2465566" y="999823"/>
                  <a:pt x="2328185" y="1045678"/>
                </a:cubicBezTo>
                <a:cubicBezTo>
                  <a:pt x="2190804" y="1091533"/>
                  <a:pt x="1998847" y="981332"/>
                  <a:pt x="1713193" y="1045678"/>
                </a:cubicBezTo>
                <a:cubicBezTo>
                  <a:pt x="1427539" y="1110024"/>
                  <a:pt x="1413948" y="1013408"/>
                  <a:pt x="1229984" y="1045678"/>
                </a:cubicBezTo>
                <a:cubicBezTo>
                  <a:pt x="1046020" y="1077948"/>
                  <a:pt x="973559" y="1025160"/>
                  <a:pt x="779722" y="1045678"/>
                </a:cubicBezTo>
                <a:cubicBezTo>
                  <a:pt x="585885" y="1066196"/>
                  <a:pt x="329250" y="956459"/>
                  <a:pt x="0" y="1045678"/>
                </a:cubicBezTo>
                <a:cubicBezTo>
                  <a:pt x="-15224" y="900801"/>
                  <a:pt x="44923" y="749010"/>
                  <a:pt x="0" y="533296"/>
                </a:cubicBezTo>
                <a:cubicBezTo>
                  <a:pt x="-44923" y="317582"/>
                  <a:pt x="55887" y="265741"/>
                  <a:pt x="0" y="0"/>
                </a:cubicBezTo>
                <a:close/>
              </a:path>
              <a:path w="3294601" h="1045678" stroke="0" extrusionOk="0">
                <a:moveTo>
                  <a:pt x="0" y="0"/>
                </a:moveTo>
                <a:cubicBezTo>
                  <a:pt x="214325" y="-35192"/>
                  <a:pt x="377518" y="73707"/>
                  <a:pt x="614992" y="0"/>
                </a:cubicBezTo>
                <a:cubicBezTo>
                  <a:pt x="852466" y="-73707"/>
                  <a:pt x="975174" y="2361"/>
                  <a:pt x="1131146" y="0"/>
                </a:cubicBezTo>
                <a:cubicBezTo>
                  <a:pt x="1287118" y="-2361"/>
                  <a:pt x="1596322" y="32037"/>
                  <a:pt x="1746139" y="0"/>
                </a:cubicBezTo>
                <a:cubicBezTo>
                  <a:pt x="1895956" y="-32037"/>
                  <a:pt x="2162120" y="44422"/>
                  <a:pt x="2328185" y="0"/>
                </a:cubicBezTo>
                <a:cubicBezTo>
                  <a:pt x="2494250" y="-44422"/>
                  <a:pt x="2619405" y="21151"/>
                  <a:pt x="2811393" y="0"/>
                </a:cubicBezTo>
                <a:cubicBezTo>
                  <a:pt x="3003381" y="-21151"/>
                  <a:pt x="3058366" y="57708"/>
                  <a:pt x="3294601" y="0"/>
                </a:cubicBezTo>
                <a:cubicBezTo>
                  <a:pt x="3333773" y="222656"/>
                  <a:pt x="3289148" y="391840"/>
                  <a:pt x="3294601" y="522839"/>
                </a:cubicBezTo>
                <a:cubicBezTo>
                  <a:pt x="3300054" y="653838"/>
                  <a:pt x="3259832" y="824756"/>
                  <a:pt x="3294601" y="1045678"/>
                </a:cubicBezTo>
                <a:cubicBezTo>
                  <a:pt x="3082556" y="1081735"/>
                  <a:pt x="2992870" y="1012361"/>
                  <a:pt x="2811393" y="1045678"/>
                </a:cubicBezTo>
                <a:cubicBezTo>
                  <a:pt x="2629916" y="1078995"/>
                  <a:pt x="2506980" y="1003703"/>
                  <a:pt x="2262293" y="1045678"/>
                </a:cubicBezTo>
                <a:cubicBezTo>
                  <a:pt x="2017606" y="1087653"/>
                  <a:pt x="1936006" y="1038958"/>
                  <a:pt x="1779085" y="1045678"/>
                </a:cubicBezTo>
                <a:cubicBezTo>
                  <a:pt x="1622164" y="1052398"/>
                  <a:pt x="1529038" y="996448"/>
                  <a:pt x="1295876" y="1045678"/>
                </a:cubicBezTo>
                <a:cubicBezTo>
                  <a:pt x="1062714" y="1094908"/>
                  <a:pt x="998107" y="1008644"/>
                  <a:pt x="746776" y="1045678"/>
                </a:cubicBezTo>
                <a:cubicBezTo>
                  <a:pt x="495445" y="1082712"/>
                  <a:pt x="151317" y="956864"/>
                  <a:pt x="0" y="1045678"/>
                </a:cubicBezTo>
                <a:cubicBezTo>
                  <a:pt x="-23147" y="919609"/>
                  <a:pt x="18033" y="685685"/>
                  <a:pt x="0" y="543753"/>
                </a:cubicBezTo>
                <a:cubicBezTo>
                  <a:pt x="-18033" y="401821"/>
                  <a:pt x="36003" y="1703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72CF-2F1A-2C88-F292-BE666FE99550}"/>
              </a:ext>
            </a:extLst>
          </p:cNvPr>
          <p:cNvSpPr txBox="1"/>
          <p:nvPr/>
        </p:nvSpPr>
        <p:spPr>
          <a:xfrm>
            <a:off x="5633840" y="6178325"/>
            <a:ext cx="471399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Permissible Limits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B29A0-ABAB-5F17-42E0-D45CF95A7495}"/>
              </a:ext>
            </a:extLst>
          </p:cNvPr>
          <p:cNvSpPr txBox="1"/>
          <p:nvPr/>
        </p:nvSpPr>
        <p:spPr>
          <a:xfrm>
            <a:off x="5582218" y="4634733"/>
            <a:ext cx="430745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Inverter Reactive Power Limits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1186D-F37F-35AB-4860-DE3C35374733}"/>
              </a:ext>
            </a:extLst>
          </p:cNvPr>
          <p:cNvSpPr txBox="1"/>
          <p:nvPr/>
        </p:nvSpPr>
        <p:spPr>
          <a:xfrm>
            <a:off x="5580352" y="4113036"/>
            <a:ext cx="527644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Charging and Discharging Power Limits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1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Non-linear Optimization Problem: Tweaking the Objective Function to satisfy some more constraints.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936C-A431-9CA8-0393-F280698ABD3C}"/>
              </a:ext>
            </a:extLst>
          </p:cNvPr>
          <p:cNvSpPr txBox="1"/>
          <p:nvPr/>
        </p:nvSpPr>
        <p:spPr>
          <a:xfrm>
            <a:off x="8748813" y="2530105"/>
            <a:ext cx="15342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1E7654-DECE-1281-4B2A-3469CBC9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46" y="2266463"/>
            <a:ext cx="7920543" cy="3536480"/>
          </a:xfrm>
          <a:custGeom>
            <a:avLst/>
            <a:gdLst>
              <a:gd name="connsiteX0" fmla="*/ 0 w 7920543"/>
              <a:gd name="connsiteY0" fmla="*/ 0 h 3536480"/>
              <a:gd name="connsiteX1" fmla="*/ 486548 w 7920543"/>
              <a:gd name="connsiteY1" fmla="*/ 0 h 3536480"/>
              <a:gd name="connsiteX2" fmla="*/ 1131506 w 7920543"/>
              <a:gd name="connsiteY2" fmla="*/ 0 h 3536480"/>
              <a:gd name="connsiteX3" fmla="*/ 1618054 w 7920543"/>
              <a:gd name="connsiteY3" fmla="*/ 0 h 3536480"/>
              <a:gd name="connsiteX4" fmla="*/ 2342218 w 7920543"/>
              <a:gd name="connsiteY4" fmla="*/ 0 h 3536480"/>
              <a:gd name="connsiteX5" fmla="*/ 2907971 w 7920543"/>
              <a:gd name="connsiteY5" fmla="*/ 0 h 3536480"/>
              <a:gd name="connsiteX6" fmla="*/ 3315313 w 7920543"/>
              <a:gd name="connsiteY6" fmla="*/ 0 h 3536480"/>
              <a:gd name="connsiteX7" fmla="*/ 3801861 w 7920543"/>
              <a:gd name="connsiteY7" fmla="*/ 0 h 3536480"/>
              <a:gd name="connsiteX8" fmla="*/ 4446819 w 7920543"/>
              <a:gd name="connsiteY8" fmla="*/ 0 h 3536480"/>
              <a:gd name="connsiteX9" fmla="*/ 5170983 w 7920543"/>
              <a:gd name="connsiteY9" fmla="*/ 0 h 3536480"/>
              <a:gd name="connsiteX10" fmla="*/ 5736736 w 7920543"/>
              <a:gd name="connsiteY10" fmla="*/ 0 h 3536480"/>
              <a:gd name="connsiteX11" fmla="*/ 6064873 w 7920543"/>
              <a:gd name="connsiteY11" fmla="*/ 0 h 3536480"/>
              <a:gd name="connsiteX12" fmla="*/ 6709831 w 7920543"/>
              <a:gd name="connsiteY12" fmla="*/ 0 h 3536480"/>
              <a:gd name="connsiteX13" fmla="*/ 7433995 w 7920543"/>
              <a:gd name="connsiteY13" fmla="*/ 0 h 3536480"/>
              <a:gd name="connsiteX14" fmla="*/ 7920543 w 7920543"/>
              <a:gd name="connsiteY14" fmla="*/ 0 h 3536480"/>
              <a:gd name="connsiteX15" fmla="*/ 7920543 w 7920543"/>
              <a:gd name="connsiteY15" fmla="*/ 589413 h 3536480"/>
              <a:gd name="connsiteX16" fmla="*/ 7920543 w 7920543"/>
              <a:gd name="connsiteY16" fmla="*/ 1143462 h 3536480"/>
              <a:gd name="connsiteX17" fmla="*/ 7920543 w 7920543"/>
              <a:gd name="connsiteY17" fmla="*/ 1626781 h 3536480"/>
              <a:gd name="connsiteX18" fmla="*/ 7920543 w 7920543"/>
              <a:gd name="connsiteY18" fmla="*/ 2180829 h 3536480"/>
              <a:gd name="connsiteX19" fmla="*/ 7920543 w 7920543"/>
              <a:gd name="connsiteY19" fmla="*/ 2699513 h 3536480"/>
              <a:gd name="connsiteX20" fmla="*/ 7920543 w 7920543"/>
              <a:gd name="connsiteY20" fmla="*/ 3536480 h 3536480"/>
              <a:gd name="connsiteX21" fmla="*/ 7196379 w 7920543"/>
              <a:gd name="connsiteY21" fmla="*/ 3536480 h 3536480"/>
              <a:gd name="connsiteX22" fmla="*/ 6551421 w 7920543"/>
              <a:gd name="connsiteY22" fmla="*/ 3536480 h 3536480"/>
              <a:gd name="connsiteX23" fmla="*/ 6064873 w 7920543"/>
              <a:gd name="connsiteY23" fmla="*/ 3536480 h 3536480"/>
              <a:gd name="connsiteX24" fmla="*/ 5736736 w 7920543"/>
              <a:gd name="connsiteY24" fmla="*/ 3536480 h 3536480"/>
              <a:gd name="connsiteX25" fmla="*/ 5329394 w 7920543"/>
              <a:gd name="connsiteY25" fmla="*/ 3536480 h 3536480"/>
              <a:gd name="connsiteX26" fmla="*/ 4842846 w 7920543"/>
              <a:gd name="connsiteY26" fmla="*/ 3536480 h 3536480"/>
              <a:gd name="connsiteX27" fmla="*/ 4118682 w 7920543"/>
              <a:gd name="connsiteY27" fmla="*/ 3536480 h 3536480"/>
              <a:gd name="connsiteX28" fmla="*/ 3473724 w 7920543"/>
              <a:gd name="connsiteY28" fmla="*/ 3536480 h 3536480"/>
              <a:gd name="connsiteX29" fmla="*/ 2987176 w 7920543"/>
              <a:gd name="connsiteY29" fmla="*/ 3536480 h 3536480"/>
              <a:gd name="connsiteX30" fmla="*/ 2659039 w 7920543"/>
              <a:gd name="connsiteY30" fmla="*/ 3536480 h 3536480"/>
              <a:gd name="connsiteX31" fmla="*/ 2093286 w 7920543"/>
              <a:gd name="connsiteY31" fmla="*/ 3536480 h 3536480"/>
              <a:gd name="connsiteX32" fmla="*/ 1448328 w 7920543"/>
              <a:gd name="connsiteY32" fmla="*/ 3536480 h 3536480"/>
              <a:gd name="connsiteX33" fmla="*/ 961780 w 7920543"/>
              <a:gd name="connsiteY33" fmla="*/ 3536480 h 3536480"/>
              <a:gd name="connsiteX34" fmla="*/ 0 w 7920543"/>
              <a:gd name="connsiteY34" fmla="*/ 3536480 h 3536480"/>
              <a:gd name="connsiteX35" fmla="*/ 0 w 7920543"/>
              <a:gd name="connsiteY35" fmla="*/ 2876337 h 3536480"/>
              <a:gd name="connsiteX36" fmla="*/ 0 w 7920543"/>
              <a:gd name="connsiteY36" fmla="*/ 2357653 h 3536480"/>
              <a:gd name="connsiteX37" fmla="*/ 0 w 7920543"/>
              <a:gd name="connsiteY37" fmla="*/ 1732875 h 3536480"/>
              <a:gd name="connsiteX38" fmla="*/ 0 w 7920543"/>
              <a:gd name="connsiteY38" fmla="*/ 1108097 h 3536480"/>
              <a:gd name="connsiteX39" fmla="*/ 0 w 7920543"/>
              <a:gd name="connsiteY39" fmla="*/ 0 h 353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20543" h="3536480" fill="none" extrusionOk="0">
                <a:moveTo>
                  <a:pt x="0" y="0"/>
                </a:moveTo>
                <a:cubicBezTo>
                  <a:pt x="160049" y="-16739"/>
                  <a:pt x="378414" y="47624"/>
                  <a:pt x="486548" y="0"/>
                </a:cubicBezTo>
                <a:cubicBezTo>
                  <a:pt x="594682" y="-47624"/>
                  <a:pt x="838519" y="29316"/>
                  <a:pt x="1131506" y="0"/>
                </a:cubicBezTo>
                <a:cubicBezTo>
                  <a:pt x="1424493" y="-29316"/>
                  <a:pt x="1385197" y="48521"/>
                  <a:pt x="1618054" y="0"/>
                </a:cubicBezTo>
                <a:cubicBezTo>
                  <a:pt x="1850911" y="-48521"/>
                  <a:pt x="2133761" y="37600"/>
                  <a:pt x="2342218" y="0"/>
                </a:cubicBezTo>
                <a:cubicBezTo>
                  <a:pt x="2550675" y="-37600"/>
                  <a:pt x="2625546" y="61009"/>
                  <a:pt x="2907971" y="0"/>
                </a:cubicBezTo>
                <a:cubicBezTo>
                  <a:pt x="3190396" y="-61009"/>
                  <a:pt x="3194296" y="40298"/>
                  <a:pt x="3315313" y="0"/>
                </a:cubicBezTo>
                <a:cubicBezTo>
                  <a:pt x="3436330" y="-40298"/>
                  <a:pt x="3600561" y="12918"/>
                  <a:pt x="3801861" y="0"/>
                </a:cubicBezTo>
                <a:cubicBezTo>
                  <a:pt x="4003161" y="-12918"/>
                  <a:pt x="4246608" y="38684"/>
                  <a:pt x="4446819" y="0"/>
                </a:cubicBezTo>
                <a:cubicBezTo>
                  <a:pt x="4647030" y="-38684"/>
                  <a:pt x="4817968" y="45083"/>
                  <a:pt x="5170983" y="0"/>
                </a:cubicBezTo>
                <a:cubicBezTo>
                  <a:pt x="5523998" y="-45083"/>
                  <a:pt x="5544981" y="58901"/>
                  <a:pt x="5736736" y="0"/>
                </a:cubicBezTo>
                <a:cubicBezTo>
                  <a:pt x="5928491" y="-58901"/>
                  <a:pt x="5998966" y="37486"/>
                  <a:pt x="6064873" y="0"/>
                </a:cubicBezTo>
                <a:cubicBezTo>
                  <a:pt x="6130780" y="-37486"/>
                  <a:pt x="6564288" y="65482"/>
                  <a:pt x="6709831" y="0"/>
                </a:cubicBezTo>
                <a:cubicBezTo>
                  <a:pt x="6855374" y="-65482"/>
                  <a:pt x="7263653" y="55564"/>
                  <a:pt x="7433995" y="0"/>
                </a:cubicBezTo>
                <a:cubicBezTo>
                  <a:pt x="7604337" y="-55564"/>
                  <a:pt x="7795699" y="27886"/>
                  <a:pt x="7920543" y="0"/>
                </a:cubicBezTo>
                <a:cubicBezTo>
                  <a:pt x="7943873" y="132639"/>
                  <a:pt x="7877208" y="343330"/>
                  <a:pt x="7920543" y="589413"/>
                </a:cubicBezTo>
                <a:cubicBezTo>
                  <a:pt x="7963878" y="835496"/>
                  <a:pt x="7900332" y="906972"/>
                  <a:pt x="7920543" y="1143462"/>
                </a:cubicBezTo>
                <a:cubicBezTo>
                  <a:pt x="7940754" y="1379952"/>
                  <a:pt x="7897188" y="1457393"/>
                  <a:pt x="7920543" y="1626781"/>
                </a:cubicBezTo>
                <a:cubicBezTo>
                  <a:pt x="7943898" y="1796169"/>
                  <a:pt x="7855438" y="2038084"/>
                  <a:pt x="7920543" y="2180829"/>
                </a:cubicBezTo>
                <a:cubicBezTo>
                  <a:pt x="7985648" y="2323574"/>
                  <a:pt x="7914949" y="2453549"/>
                  <a:pt x="7920543" y="2699513"/>
                </a:cubicBezTo>
                <a:cubicBezTo>
                  <a:pt x="7926137" y="2945477"/>
                  <a:pt x="7857088" y="3323751"/>
                  <a:pt x="7920543" y="3536480"/>
                </a:cubicBezTo>
                <a:cubicBezTo>
                  <a:pt x="7704369" y="3573515"/>
                  <a:pt x="7544996" y="3486065"/>
                  <a:pt x="7196379" y="3536480"/>
                </a:cubicBezTo>
                <a:cubicBezTo>
                  <a:pt x="6847762" y="3586895"/>
                  <a:pt x="6873321" y="3487703"/>
                  <a:pt x="6551421" y="3536480"/>
                </a:cubicBezTo>
                <a:cubicBezTo>
                  <a:pt x="6229521" y="3585257"/>
                  <a:pt x="6283627" y="3496311"/>
                  <a:pt x="6064873" y="3536480"/>
                </a:cubicBezTo>
                <a:cubicBezTo>
                  <a:pt x="5846119" y="3576649"/>
                  <a:pt x="5840017" y="3531729"/>
                  <a:pt x="5736736" y="3536480"/>
                </a:cubicBezTo>
                <a:cubicBezTo>
                  <a:pt x="5633455" y="3541231"/>
                  <a:pt x="5416839" y="3519085"/>
                  <a:pt x="5329394" y="3536480"/>
                </a:cubicBezTo>
                <a:cubicBezTo>
                  <a:pt x="5241949" y="3553875"/>
                  <a:pt x="5052231" y="3501308"/>
                  <a:pt x="4842846" y="3536480"/>
                </a:cubicBezTo>
                <a:cubicBezTo>
                  <a:pt x="4633461" y="3571652"/>
                  <a:pt x="4469824" y="3533866"/>
                  <a:pt x="4118682" y="3536480"/>
                </a:cubicBezTo>
                <a:cubicBezTo>
                  <a:pt x="3767540" y="3539094"/>
                  <a:pt x="3758653" y="3514891"/>
                  <a:pt x="3473724" y="3536480"/>
                </a:cubicBezTo>
                <a:cubicBezTo>
                  <a:pt x="3188795" y="3558069"/>
                  <a:pt x="3203333" y="3485781"/>
                  <a:pt x="2987176" y="3536480"/>
                </a:cubicBezTo>
                <a:cubicBezTo>
                  <a:pt x="2771019" y="3587179"/>
                  <a:pt x="2810085" y="3500048"/>
                  <a:pt x="2659039" y="3536480"/>
                </a:cubicBezTo>
                <a:cubicBezTo>
                  <a:pt x="2507993" y="3572912"/>
                  <a:pt x="2283809" y="3527386"/>
                  <a:pt x="2093286" y="3536480"/>
                </a:cubicBezTo>
                <a:cubicBezTo>
                  <a:pt x="1902763" y="3545574"/>
                  <a:pt x="1764598" y="3467941"/>
                  <a:pt x="1448328" y="3536480"/>
                </a:cubicBezTo>
                <a:cubicBezTo>
                  <a:pt x="1132058" y="3605019"/>
                  <a:pt x="1200993" y="3495015"/>
                  <a:pt x="961780" y="3536480"/>
                </a:cubicBezTo>
                <a:cubicBezTo>
                  <a:pt x="722567" y="3577945"/>
                  <a:pt x="289972" y="3433470"/>
                  <a:pt x="0" y="3536480"/>
                </a:cubicBezTo>
                <a:cubicBezTo>
                  <a:pt x="-14334" y="3290515"/>
                  <a:pt x="35626" y="3032921"/>
                  <a:pt x="0" y="2876337"/>
                </a:cubicBezTo>
                <a:cubicBezTo>
                  <a:pt x="-35626" y="2719753"/>
                  <a:pt x="59848" y="2493963"/>
                  <a:pt x="0" y="2357653"/>
                </a:cubicBezTo>
                <a:cubicBezTo>
                  <a:pt x="-59848" y="2221343"/>
                  <a:pt x="41501" y="1876856"/>
                  <a:pt x="0" y="1732875"/>
                </a:cubicBezTo>
                <a:cubicBezTo>
                  <a:pt x="-41501" y="1588894"/>
                  <a:pt x="33000" y="1233619"/>
                  <a:pt x="0" y="1108097"/>
                </a:cubicBezTo>
                <a:cubicBezTo>
                  <a:pt x="-33000" y="982575"/>
                  <a:pt x="26468" y="368292"/>
                  <a:pt x="0" y="0"/>
                </a:cubicBezTo>
                <a:close/>
              </a:path>
              <a:path w="7920543" h="3536480" stroke="0" extrusionOk="0">
                <a:moveTo>
                  <a:pt x="0" y="0"/>
                </a:moveTo>
                <a:cubicBezTo>
                  <a:pt x="217060" y="-32554"/>
                  <a:pt x="451009" y="79382"/>
                  <a:pt x="724164" y="0"/>
                </a:cubicBezTo>
                <a:cubicBezTo>
                  <a:pt x="997319" y="-79382"/>
                  <a:pt x="1045557" y="45443"/>
                  <a:pt x="1210712" y="0"/>
                </a:cubicBezTo>
                <a:cubicBezTo>
                  <a:pt x="1375867" y="-45443"/>
                  <a:pt x="1684356" y="22465"/>
                  <a:pt x="1934876" y="0"/>
                </a:cubicBezTo>
                <a:cubicBezTo>
                  <a:pt x="2185396" y="-22465"/>
                  <a:pt x="2331609" y="31015"/>
                  <a:pt x="2579834" y="0"/>
                </a:cubicBezTo>
                <a:cubicBezTo>
                  <a:pt x="2828059" y="-31015"/>
                  <a:pt x="2899720" y="24561"/>
                  <a:pt x="2987176" y="0"/>
                </a:cubicBezTo>
                <a:cubicBezTo>
                  <a:pt x="3074632" y="-24561"/>
                  <a:pt x="3456313" y="34260"/>
                  <a:pt x="3632135" y="0"/>
                </a:cubicBezTo>
                <a:cubicBezTo>
                  <a:pt x="3807957" y="-34260"/>
                  <a:pt x="4049284" y="55322"/>
                  <a:pt x="4197888" y="0"/>
                </a:cubicBezTo>
                <a:cubicBezTo>
                  <a:pt x="4346492" y="-55322"/>
                  <a:pt x="4484869" y="19016"/>
                  <a:pt x="4684435" y="0"/>
                </a:cubicBezTo>
                <a:cubicBezTo>
                  <a:pt x="4884001" y="-19016"/>
                  <a:pt x="4888060" y="36191"/>
                  <a:pt x="5012572" y="0"/>
                </a:cubicBezTo>
                <a:cubicBezTo>
                  <a:pt x="5137084" y="-36191"/>
                  <a:pt x="5443196" y="43677"/>
                  <a:pt x="5578325" y="0"/>
                </a:cubicBezTo>
                <a:cubicBezTo>
                  <a:pt x="5713454" y="-43677"/>
                  <a:pt x="5869721" y="12633"/>
                  <a:pt x="6064873" y="0"/>
                </a:cubicBezTo>
                <a:cubicBezTo>
                  <a:pt x="6260025" y="-12633"/>
                  <a:pt x="6443756" y="36087"/>
                  <a:pt x="6789037" y="0"/>
                </a:cubicBezTo>
                <a:cubicBezTo>
                  <a:pt x="7134318" y="-36087"/>
                  <a:pt x="7196144" y="41536"/>
                  <a:pt x="7433995" y="0"/>
                </a:cubicBezTo>
                <a:cubicBezTo>
                  <a:pt x="7671846" y="-41536"/>
                  <a:pt x="7768780" y="12567"/>
                  <a:pt x="7920543" y="0"/>
                </a:cubicBezTo>
                <a:cubicBezTo>
                  <a:pt x="7969887" y="115093"/>
                  <a:pt x="7870829" y="278934"/>
                  <a:pt x="7920543" y="554049"/>
                </a:cubicBezTo>
                <a:cubicBezTo>
                  <a:pt x="7970257" y="829164"/>
                  <a:pt x="7884763" y="827229"/>
                  <a:pt x="7920543" y="1072732"/>
                </a:cubicBezTo>
                <a:cubicBezTo>
                  <a:pt x="7956323" y="1318235"/>
                  <a:pt x="7894164" y="1448072"/>
                  <a:pt x="7920543" y="1556051"/>
                </a:cubicBezTo>
                <a:cubicBezTo>
                  <a:pt x="7946922" y="1664030"/>
                  <a:pt x="7864695" y="1903595"/>
                  <a:pt x="7920543" y="2110100"/>
                </a:cubicBezTo>
                <a:cubicBezTo>
                  <a:pt x="7976391" y="2316605"/>
                  <a:pt x="7877748" y="2481297"/>
                  <a:pt x="7920543" y="2593419"/>
                </a:cubicBezTo>
                <a:cubicBezTo>
                  <a:pt x="7963338" y="2705541"/>
                  <a:pt x="7894577" y="3224984"/>
                  <a:pt x="7920543" y="3536480"/>
                </a:cubicBezTo>
                <a:cubicBezTo>
                  <a:pt x="7636801" y="3539121"/>
                  <a:pt x="7427475" y="3492392"/>
                  <a:pt x="7196379" y="3536480"/>
                </a:cubicBezTo>
                <a:cubicBezTo>
                  <a:pt x="6965283" y="3580568"/>
                  <a:pt x="6865338" y="3518929"/>
                  <a:pt x="6709831" y="3536480"/>
                </a:cubicBezTo>
                <a:cubicBezTo>
                  <a:pt x="6554324" y="3554031"/>
                  <a:pt x="6164101" y="3512843"/>
                  <a:pt x="5985667" y="3536480"/>
                </a:cubicBezTo>
                <a:cubicBezTo>
                  <a:pt x="5807233" y="3560117"/>
                  <a:pt x="5560382" y="3481862"/>
                  <a:pt x="5419914" y="3536480"/>
                </a:cubicBezTo>
                <a:cubicBezTo>
                  <a:pt x="5279446" y="3591098"/>
                  <a:pt x="5198755" y="3497836"/>
                  <a:pt x="5091778" y="3536480"/>
                </a:cubicBezTo>
                <a:cubicBezTo>
                  <a:pt x="4984801" y="3575124"/>
                  <a:pt x="4648745" y="3498746"/>
                  <a:pt x="4526025" y="3536480"/>
                </a:cubicBezTo>
                <a:cubicBezTo>
                  <a:pt x="4403305" y="3574214"/>
                  <a:pt x="4231590" y="3516456"/>
                  <a:pt x="4118682" y="3536480"/>
                </a:cubicBezTo>
                <a:cubicBezTo>
                  <a:pt x="4005774" y="3556504"/>
                  <a:pt x="3801989" y="3525643"/>
                  <a:pt x="3711340" y="3536480"/>
                </a:cubicBezTo>
                <a:cubicBezTo>
                  <a:pt x="3620691" y="3547317"/>
                  <a:pt x="3409886" y="3536003"/>
                  <a:pt x="3145587" y="3536480"/>
                </a:cubicBezTo>
                <a:cubicBezTo>
                  <a:pt x="2881288" y="3536957"/>
                  <a:pt x="2862700" y="3525862"/>
                  <a:pt x="2659039" y="3536480"/>
                </a:cubicBezTo>
                <a:cubicBezTo>
                  <a:pt x="2455378" y="3547098"/>
                  <a:pt x="2284600" y="3484817"/>
                  <a:pt x="2172492" y="3536480"/>
                </a:cubicBezTo>
                <a:cubicBezTo>
                  <a:pt x="2060384" y="3588143"/>
                  <a:pt x="2003471" y="3509352"/>
                  <a:pt x="1844355" y="3536480"/>
                </a:cubicBezTo>
                <a:cubicBezTo>
                  <a:pt x="1685239" y="3563608"/>
                  <a:pt x="1465834" y="3499618"/>
                  <a:pt x="1278602" y="3536480"/>
                </a:cubicBezTo>
                <a:cubicBezTo>
                  <a:pt x="1091370" y="3573342"/>
                  <a:pt x="1049025" y="3512926"/>
                  <a:pt x="871260" y="3536480"/>
                </a:cubicBezTo>
                <a:cubicBezTo>
                  <a:pt x="693495" y="3560034"/>
                  <a:pt x="221069" y="3520603"/>
                  <a:pt x="0" y="3536480"/>
                </a:cubicBezTo>
                <a:cubicBezTo>
                  <a:pt x="-68915" y="3313025"/>
                  <a:pt x="62874" y="3181719"/>
                  <a:pt x="0" y="2911702"/>
                </a:cubicBezTo>
                <a:cubicBezTo>
                  <a:pt x="-62874" y="2641685"/>
                  <a:pt x="72827" y="2474417"/>
                  <a:pt x="0" y="2286924"/>
                </a:cubicBezTo>
                <a:cubicBezTo>
                  <a:pt x="-72827" y="2099431"/>
                  <a:pt x="47013" y="1864344"/>
                  <a:pt x="0" y="1626781"/>
                </a:cubicBezTo>
                <a:cubicBezTo>
                  <a:pt x="-47013" y="1389218"/>
                  <a:pt x="19304" y="1370261"/>
                  <a:pt x="0" y="1143462"/>
                </a:cubicBezTo>
                <a:cubicBezTo>
                  <a:pt x="-19304" y="916663"/>
                  <a:pt x="28434" y="657915"/>
                  <a:pt x="0" y="518684"/>
                </a:cubicBezTo>
                <a:cubicBezTo>
                  <a:pt x="-28434" y="379453"/>
                  <a:pt x="44497" y="243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7148968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89B5B-5DD0-895D-7C2A-B4FE775DFC2F}"/>
              </a:ext>
            </a:extLst>
          </p:cNvPr>
          <p:cNvSpPr txBox="1"/>
          <p:nvPr/>
        </p:nvSpPr>
        <p:spPr>
          <a:xfrm>
            <a:off x="8671280" y="3568215"/>
            <a:ext cx="29683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F9250-A163-AE0B-B2B3-E7DEA939CB83}"/>
              </a:ext>
            </a:extLst>
          </p:cNvPr>
          <p:cNvSpPr txBox="1"/>
          <p:nvPr/>
        </p:nvSpPr>
        <p:spPr>
          <a:xfrm>
            <a:off x="8671280" y="4968417"/>
            <a:ext cx="313829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2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(Integer-Constraint Relaxed) The Full Non-linear Optimization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505" y="2003852"/>
            <a:ext cx="4063601" cy="4475712"/>
          </a:xfrm>
          <a:custGeom>
            <a:avLst/>
            <a:gdLst>
              <a:gd name="connsiteX0" fmla="*/ 0 w 4063601"/>
              <a:gd name="connsiteY0" fmla="*/ 0 h 4475712"/>
              <a:gd name="connsiteX1" fmla="*/ 580514 w 4063601"/>
              <a:gd name="connsiteY1" fmla="*/ 0 h 4475712"/>
              <a:gd name="connsiteX2" fmla="*/ 1039121 w 4063601"/>
              <a:gd name="connsiteY2" fmla="*/ 0 h 4475712"/>
              <a:gd name="connsiteX3" fmla="*/ 1660271 w 4063601"/>
              <a:gd name="connsiteY3" fmla="*/ 0 h 4475712"/>
              <a:gd name="connsiteX4" fmla="*/ 2118878 w 4063601"/>
              <a:gd name="connsiteY4" fmla="*/ 0 h 4475712"/>
              <a:gd name="connsiteX5" fmla="*/ 2618120 w 4063601"/>
              <a:gd name="connsiteY5" fmla="*/ 0 h 4475712"/>
              <a:gd name="connsiteX6" fmla="*/ 3239271 w 4063601"/>
              <a:gd name="connsiteY6" fmla="*/ 0 h 4475712"/>
              <a:gd name="connsiteX7" fmla="*/ 4063601 w 4063601"/>
              <a:gd name="connsiteY7" fmla="*/ 0 h 4475712"/>
              <a:gd name="connsiteX8" fmla="*/ 4063601 w 4063601"/>
              <a:gd name="connsiteY8" fmla="*/ 648978 h 4475712"/>
              <a:gd name="connsiteX9" fmla="*/ 4063601 w 4063601"/>
              <a:gd name="connsiteY9" fmla="*/ 1297956 h 4475712"/>
              <a:gd name="connsiteX10" fmla="*/ 4063601 w 4063601"/>
              <a:gd name="connsiteY10" fmla="*/ 1857420 h 4475712"/>
              <a:gd name="connsiteX11" fmla="*/ 4063601 w 4063601"/>
              <a:gd name="connsiteY11" fmla="*/ 2416884 h 4475712"/>
              <a:gd name="connsiteX12" fmla="*/ 4063601 w 4063601"/>
              <a:gd name="connsiteY12" fmla="*/ 2976348 h 4475712"/>
              <a:gd name="connsiteX13" fmla="*/ 4063601 w 4063601"/>
              <a:gd name="connsiteY13" fmla="*/ 3491055 h 4475712"/>
              <a:gd name="connsiteX14" fmla="*/ 4063601 w 4063601"/>
              <a:gd name="connsiteY14" fmla="*/ 3961005 h 4475712"/>
              <a:gd name="connsiteX15" fmla="*/ 4063601 w 4063601"/>
              <a:gd name="connsiteY15" fmla="*/ 4475712 h 4475712"/>
              <a:gd name="connsiteX16" fmla="*/ 3442451 w 4063601"/>
              <a:gd name="connsiteY16" fmla="*/ 4475712 h 4475712"/>
              <a:gd name="connsiteX17" fmla="*/ 2983844 w 4063601"/>
              <a:gd name="connsiteY17" fmla="*/ 4475712 h 4475712"/>
              <a:gd name="connsiteX18" fmla="*/ 2525238 w 4063601"/>
              <a:gd name="connsiteY18" fmla="*/ 4475712 h 4475712"/>
              <a:gd name="connsiteX19" fmla="*/ 1863451 w 4063601"/>
              <a:gd name="connsiteY19" fmla="*/ 4475712 h 4475712"/>
              <a:gd name="connsiteX20" fmla="*/ 1323573 w 4063601"/>
              <a:gd name="connsiteY20" fmla="*/ 4475712 h 4475712"/>
              <a:gd name="connsiteX21" fmla="*/ 824330 w 4063601"/>
              <a:gd name="connsiteY21" fmla="*/ 4475712 h 4475712"/>
              <a:gd name="connsiteX22" fmla="*/ 0 w 4063601"/>
              <a:gd name="connsiteY22" fmla="*/ 4475712 h 4475712"/>
              <a:gd name="connsiteX23" fmla="*/ 0 w 4063601"/>
              <a:gd name="connsiteY23" fmla="*/ 4050519 h 4475712"/>
              <a:gd name="connsiteX24" fmla="*/ 0 w 4063601"/>
              <a:gd name="connsiteY24" fmla="*/ 3446298 h 4475712"/>
              <a:gd name="connsiteX25" fmla="*/ 0 w 4063601"/>
              <a:gd name="connsiteY25" fmla="*/ 2797320 h 4475712"/>
              <a:gd name="connsiteX26" fmla="*/ 0 w 4063601"/>
              <a:gd name="connsiteY26" fmla="*/ 2193099 h 4475712"/>
              <a:gd name="connsiteX27" fmla="*/ 0 w 4063601"/>
              <a:gd name="connsiteY27" fmla="*/ 1544121 h 4475712"/>
              <a:gd name="connsiteX28" fmla="*/ 0 w 4063601"/>
              <a:gd name="connsiteY28" fmla="*/ 1118928 h 4475712"/>
              <a:gd name="connsiteX29" fmla="*/ 0 w 4063601"/>
              <a:gd name="connsiteY29" fmla="*/ 559464 h 4475712"/>
              <a:gd name="connsiteX30" fmla="*/ 0 w 4063601"/>
              <a:gd name="connsiteY30" fmla="*/ 0 h 447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3601" h="4475712" fill="none" extrusionOk="0">
                <a:moveTo>
                  <a:pt x="0" y="0"/>
                </a:moveTo>
                <a:cubicBezTo>
                  <a:pt x="188639" y="-1390"/>
                  <a:pt x="395829" y="6697"/>
                  <a:pt x="580514" y="0"/>
                </a:cubicBezTo>
                <a:cubicBezTo>
                  <a:pt x="765199" y="-6697"/>
                  <a:pt x="917832" y="46598"/>
                  <a:pt x="1039121" y="0"/>
                </a:cubicBezTo>
                <a:cubicBezTo>
                  <a:pt x="1160410" y="-46598"/>
                  <a:pt x="1482654" y="61714"/>
                  <a:pt x="1660271" y="0"/>
                </a:cubicBezTo>
                <a:cubicBezTo>
                  <a:pt x="1837888" y="-61714"/>
                  <a:pt x="1965555" y="31104"/>
                  <a:pt x="2118878" y="0"/>
                </a:cubicBezTo>
                <a:cubicBezTo>
                  <a:pt x="2272201" y="-31104"/>
                  <a:pt x="2434917" y="51950"/>
                  <a:pt x="2618120" y="0"/>
                </a:cubicBezTo>
                <a:cubicBezTo>
                  <a:pt x="2801323" y="-51950"/>
                  <a:pt x="3068269" y="2579"/>
                  <a:pt x="3239271" y="0"/>
                </a:cubicBezTo>
                <a:cubicBezTo>
                  <a:pt x="3410273" y="-2579"/>
                  <a:pt x="3693418" y="41153"/>
                  <a:pt x="4063601" y="0"/>
                </a:cubicBezTo>
                <a:cubicBezTo>
                  <a:pt x="4105437" y="150827"/>
                  <a:pt x="4045656" y="489041"/>
                  <a:pt x="4063601" y="648978"/>
                </a:cubicBezTo>
                <a:cubicBezTo>
                  <a:pt x="4081546" y="808915"/>
                  <a:pt x="4030357" y="1128551"/>
                  <a:pt x="4063601" y="1297956"/>
                </a:cubicBezTo>
                <a:cubicBezTo>
                  <a:pt x="4096845" y="1467361"/>
                  <a:pt x="4002723" y="1720271"/>
                  <a:pt x="4063601" y="1857420"/>
                </a:cubicBezTo>
                <a:cubicBezTo>
                  <a:pt x="4124479" y="1994569"/>
                  <a:pt x="4020181" y="2168807"/>
                  <a:pt x="4063601" y="2416884"/>
                </a:cubicBezTo>
                <a:cubicBezTo>
                  <a:pt x="4107021" y="2664961"/>
                  <a:pt x="4027029" y="2729595"/>
                  <a:pt x="4063601" y="2976348"/>
                </a:cubicBezTo>
                <a:cubicBezTo>
                  <a:pt x="4100173" y="3223101"/>
                  <a:pt x="4023801" y="3245841"/>
                  <a:pt x="4063601" y="3491055"/>
                </a:cubicBezTo>
                <a:cubicBezTo>
                  <a:pt x="4103401" y="3736269"/>
                  <a:pt x="4047790" y="3761948"/>
                  <a:pt x="4063601" y="3961005"/>
                </a:cubicBezTo>
                <a:cubicBezTo>
                  <a:pt x="4079412" y="4160062"/>
                  <a:pt x="4007492" y="4336445"/>
                  <a:pt x="4063601" y="4475712"/>
                </a:cubicBezTo>
                <a:cubicBezTo>
                  <a:pt x="3828132" y="4482520"/>
                  <a:pt x="3578039" y="4412756"/>
                  <a:pt x="3442451" y="4475712"/>
                </a:cubicBezTo>
                <a:cubicBezTo>
                  <a:pt x="3306863" y="4538668"/>
                  <a:pt x="3132593" y="4461057"/>
                  <a:pt x="2983844" y="4475712"/>
                </a:cubicBezTo>
                <a:cubicBezTo>
                  <a:pt x="2835095" y="4490367"/>
                  <a:pt x="2702018" y="4454334"/>
                  <a:pt x="2525238" y="4475712"/>
                </a:cubicBezTo>
                <a:cubicBezTo>
                  <a:pt x="2348458" y="4497090"/>
                  <a:pt x="2122871" y="4412832"/>
                  <a:pt x="1863451" y="4475712"/>
                </a:cubicBezTo>
                <a:cubicBezTo>
                  <a:pt x="1604031" y="4538592"/>
                  <a:pt x="1453920" y="4450562"/>
                  <a:pt x="1323573" y="4475712"/>
                </a:cubicBezTo>
                <a:cubicBezTo>
                  <a:pt x="1193226" y="4500862"/>
                  <a:pt x="1049922" y="4471064"/>
                  <a:pt x="824330" y="4475712"/>
                </a:cubicBezTo>
                <a:cubicBezTo>
                  <a:pt x="598738" y="4480360"/>
                  <a:pt x="287810" y="4452941"/>
                  <a:pt x="0" y="4475712"/>
                </a:cubicBezTo>
                <a:cubicBezTo>
                  <a:pt x="-46104" y="4375609"/>
                  <a:pt x="16868" y="4201766"/>
                  <a:pt x="0" y="4050519"/>
                </a:cubicBezTo>
                <a:cubicBezTo>
                  <a:pt x="-16868" y="3899272"/>
                  <a:pt x="39647" y="3601856"/>
                  <a:pt x="0" y="3446298"/>
                </a:cubicBezTo>
                <a:cubicBezTo>
                  <a:pt x="-39647" y="3290740"/>
                  <a:pt x="49812" y="3008735"/>
                  <a:pt x="0" y="2797320"/>
                </a:cubicBezTo>
                <a:cubicBezTo>
                  <a:pt x="-49812" y="2585905"/>
                  <a:pt x="13518" y="2351450"/>
                  <a:pt x="0" y="2193099"/>
                </a:cubicBezTo>
                <a:cubicBezTo>
                  <a:pt x="-13518" y="2034748"/>
                  <a:pt x="34625" y="1835245"/>
                  <a:pt x="0" y="1544121"/>
                </a:cubicBezTo>
                <a:cubicBezTo>
                  <a:pt x="-34625" y="1252997"/>
                  <a:pt x="756" y="1231411"/>
                  <a:pt x="0" y="1118928"/>
                </a:cubicBezTo>
                <a:cubicBezTo>
                  <a:pt x="-756" y="1006445"/>
                  <a:pt x="24074" y="693536"/>
                  <a:pt x="0" y="559464"/>
                </a:cubicBezTo>
                <a:cubicBezTo>
                  <a:pt x="-24074" y="425392"/>
                  <a:pt x="44639" y="193654"/>
                  <a:pt x="0" y="0"/>
                </a:cubicBezTo>
                <a:close/>
              </a:path>
              <a:path w="4063601" h="4475712" stroke="0" extrusionOk="0">
                <a:moveTo>
                  <a:pt x="0" y="0"/>
                </a:moveTo>
                <a:cubicBezTo>
                  <a:pt x="154619" y="-44622"/>
                  <a:pt x="324117" y="47196"/>
                  <a:pt x="499242" y="0"/>
                </a:cubicBezTo>
                <a:cubicBezTo>
                  <a:pt x="674367" y="-47196"/>
                  <a:pt x="897958" y="20146"/>
                  <a:pt x="1120393" y="0"/>
                </a:cubicBezTo>
                <a:cubicBezTo>
                  <a:pt x="1342828" y="-20146"/>
                  <a:pt x="1504352" y="71028"/>
                  <a:pt x="1741543" y="0"/>
                </a:cubicBezTo>
                <a:cubicBezTo>
                  <a:pt x="1978734" y="-71028"/>
                  <a:pt x="2089100" y="20063"/>
                  <a:pt x="2200150" y="0"/>
                </a:cubicBezTo>
                <a:cubicBezTo>
                  <a:pt x="2311200" y="-20063"/>
                  <a:pt x="2554644" y="47379"/>
                  <a:pt x="2699392" y="0"/>
                </a:cubicBezTo>
                <a:cubicBezTo>
                  <a:pt x="2844140" y="-47379"/>
                  <a:pt x="2939312" y="30127"/>
                  <a:pt x="3157998" y="0"/>
                </a:cubicBezTo>
                <a:cubicBezTo>
                  <a:pt x="3376684" y="-30127"/>
                  <a:pt x="3810101" y="52778"/>
                  <a:pt x="4063601" y="0"/>
                </a:cubicBezTo>
                <a:cubicBezTo>
                  <a:pt x="4081806" y="123199"/>
                  <a:pt x="4014599" y="383559"/>
                  <a:pt x="4063601" y="604221"/>
                </a:cubicBezTo>
                <a:cubicBezTo>
                  <a:pt x="4112603" y="824883"/>
                  <a:pt x="4010826" y="974826"/>
                  <a:pt x="4063601" y="1074171"/>
                </a:cubicBezTo>
                <a:cubicBezTo>
                  <a:pt x="4116376" y="1173516"/>
                  <a:pt x="4030229" y="1375573"/>
                  <a:pt x="4063601" y="1499364"/>
                </a:cubicBezTo>
                <a:cubicBezTo>
                  <a:pt x="4096973" y="1623155"/>
                  <a:pt x="4022366" y="1816068"/>
                  <a:pt x="4063601" y="1969313"/>
                </a:cubicBezTo>
                <a:cubicBezTo>
                  <a:pt x="4104836" y="2122558"/>
                  <a:pt x="4032439" y="2363630"/>
                  <a:pt x="4063601" y="2573534"/>
                </a:cubicBezTo>
                <a:cubicBezTo>
                  <a:pt x="4094763" y="2783438"/>
                  <a:pt x="4031402" y="2841633"/>
                  <a:pt x="4063601" y="3088241"/>
                </a:cubicBezTo>
                <a:cubicBezTo>
                  <a:pt x="4095800" y="3334849"/>
                  <a:pt x="4052910" y="3553889"/>
                  <a:pt x="4063601" y="3692462"/>
                </a:cubicBezTo>
                <a:cubicBezTo>
                  <a:pt x="4074292" y="3831035"/>
                  <a:pt x="3987509" y="4114651"/>
                  <a:pt x="4063601" y="4475712"/>
                </a:cubicBezTo>
                <a:cubicBezTo>
                  <a:pt x="3937133" y="4496785"/>
                  <a:pt x="3809699" y="4473334"/>
                  <a:pt x="3604995" y="4475712"/>
                </a:cubicBezTo>
                <a:cubicBezTo>
                  <a:pt x="3400291" y="4478090"/>
                  <a:pt x="3127850" y="4455109"/>
                  <a:pt x="2983844" y="4475712"/>
                </a:cubicBezTo>
                <a:cubicBezTo>
                  <a:pt x="2839838" y="4496315"/>
                  <a:pt x="2619613" y="4448265"/>
                  <a:pt x="2525238" y="4475712"/>
                </a:cubicBezTo>
                <a:cubicBezTo>
                  <a:pt x="2430863" y="4503159"/>
                  <a:pt x="2093163" y="4432370"/>
                  <a:pt x="1944723" y="4475712"/>
                </a:cubicBezTo>
                <a:cubicBezTo>
                  <a:pt x="1796284" y="4519054"/>
                  <a:pt x="1613232" y="4409365"/>
                  <a:pt x="1364209" y="4475712"/>
                </a:cubicBezTo>
                <a:cubicBezTo>
                  <a:pt x="1115186" y="4542059"/>
                  <a:pt x="1128524" y="4443842"/>
                  <a:pt x="905603" y="4475712"/>
                </a:cubicBezTo>
                <a:cubicBezTo>
                  <a:pt x="682682" y="4507582"/>
                  <a:pt x="420487" y="4448126"/>
                  <a:pt x="0" y="4475712"/>
                </a:cubicBezTo>
                <a:cubicBezTo>
                  <a:pt x="-62513" y="4326654"/>
                  <a:pt x="28690" y="4106230"/>
                  <a:pt x="0" y="3916248"/>
                </a:cubicBezTo>
                <a:cubicBezTo>
                  <a:pt x="-28690" y="3726266"/>
                  <a:pt x="42197" y="3552313"/>
                  <a:pt x="0" y="3446298"/>
                </a:cubicBezTo>
                <a:cubicBezTo>
                  <a:pt x="-42197" y="3340283"/>
                  <a:pt x="18026" y="3024973"/>
                  <a:pt x="0" y="2842077"/>
                </a:cubicBezTo>
                <a:cubicBezTo>
                  <a:pt x="-18026" y="2659181"/>
                  <a:pt x="33431" y="2410100"/>
                  <a:pt x="0" y="2193099"/>
                </a:cubicBezTo>
                <a:cubicBezTo>
                  <a:pt x="-33431" y="1976098"/>
                  <a:pt x="25762" y="1813265"/>
                  <a:pt x="0" y="1633635"/>
                </a:cubicBezTo>
                <a:cubicBezTo>
                  <a:pt x="-25762" y="1454005"/>
                  <a:pt x="30730" y="1284825"/>
                  <a:pt x="0" y="1118928"/>
                </a:cubicBezTo>
                <a:cubicBezTo>
                  <a:pt x="-30730" y="953031"/>
                  <a:pt x="14912" y="838695"/>
                  <a:pt x="0" y="559464"/>
                </a:cubicBezTo>
                <a:cubicBezTo>
                  <a:pt x="-14912" y="280233"/>
                  <a:pt x="32160" y="177096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576262" y="2799414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26827" y="3045636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762583" y="3556606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80466" y="3800248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20747" y="4269571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25604" y="4278059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925780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609926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/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#Types of variables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#Variables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𝐷𝐸𝑅</m:t>
                          </m:r>
                          <m:r>
                            <a:rPr kumimoji="0" lang="en-I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𝐵𝑎𝑡𝑡</m:t>
                          </m:r>
                        </m:sub>
                      </m:sSub>
                      <m:r>
                        <a:rPr kumimoji="0" lang="en-I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#Equality Constraints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𝐵𝑎𝑡𝑡</m:t>
                        </m:r>
                      </m:sub>
                    </m:sSub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(Non-Linear)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5CB45-B47B-32DC-024D-A9A4F33C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5" y="3839475"/>
                <a:ext cx="2196606" cy="2617432"/>
              </a:xfrm>
              <a:prstGeom prst="rect">
                <a:avLst/>
              </a:prstGeom>
              <a:blipFill>
                <a:blip r:embed="rId3"/>
                <a:stretch>
                  <a:fillRect b="-928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FA024-9297-CD0C-B0E7-C73A8B56D29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61190" y="5797694"/>
            <a:ext cx="4587420" cy="9419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5F11A7-1EE4-55CD-7846-1578C0CF252F}"/>
              </a:ext>
            </a:extLst>
          </p:cNvPr>
          <p:cNvSpPr txBox="1"/>
          <p:nvPr/>
        </p:nvSpPr>
        <p:spPr>
          <a:xfrm>
            <a:off x="9548610" y="5630280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FA8B9C-1C21-341C-33D2-90B84FE2355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08918" y="5891890"/>
            <a:ext cx="4465107" cy="624435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DB3CC-0790-6358-A37A-51D44C313303}"/>
              </a:ext>
            </a:extLst>
          </p:cNvPr>
          <p:cNvSpPr txBox="1"/>
          <p:nvPr/>
        </p:nvSpPr>
        <p:spPr>
          <a:xfrm>
            <a:off x="9774025" y="6239326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C16A-825C-98B2-F8EC-7A3C2CC93DA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076967" y="6139369"/>
            <a:ext cx="4697058" cy="376956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CF4E92-ABD9-CD88-9B2B-90B073C8DDD8}"/>
              </a:ext>
            </a:extLst>
          </p:cNvPr>
          <p:cNvSpPr txBox="1"/>
          <p:nvPr/>
        </p:nvSpPr>
        <p:spPr>
          <a:xfrm>
            <a:off x="721793" y="1715496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C261D8-4164-C51B-CB60-2CD41EB8B69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36243" y="1900162"/>
            <a:ext cx="3123586" cy="345855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5ED9D3-F719-9B4E-1541-DBB31B0F9863}"/>
              </a:ext>
            </a:extLst>
          </p:cNvPr>
          <p:cNvSpPr/>
          <p:nvPr/>
        </p:nvSpPr>
        <p:spPr>
          <a:xfrm>
            <a:off x="5159829" y="2134666"/>
            <a:ext cx="408214" cy="260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6ECAC-8E5E-CD62-97A5-E00EAC568D17}"/>
              </a:ext>
            </a:extLst>
          </p:cNvPr>
          <p:cNvSpPr txBox="1"/>
          <p:nvPr/>
        </p:nvSpPr>
        <p:spPr>
          <a:xfrm>
            <a:off x="231835" y="2333648"/>
            <a:ext cx="29683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Ensures Complementarity of Charging and Discharging, or alternatively, ensure there’s no SCD.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16104-836E-C721-3D83-6716B1E1DA3E}"/>
              </a:ext>
            </a:extLst>
          </p:cNvPr>
          <p:cNvSpPr txBox="1"/>
          <p:nvPr/>
        </p:nvSpPr>
        <p:spPr>
          <a:xfrm>
            <a:off x="8729050" y="1876685"/>
            <a:ext cx="2853413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minimizing the deviation between end-of-day battery SOC and a reference SOC.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B87945-18C4-38BE-92FF-7344E040C656}"/>
              </a:ext>
            </a:extLst>
          </p:cNvPr>
          <p:cNvSpPr/>
          <p:nvPr/>
        </p:nvSpPr>
        <p:spPr>
          <a:xfrm>
            <a:off x="4771615" y="2427093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781ABA-3284-14EB-EBB5-44A8DFFB819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6816020" y="2246017"/>
            <a:ext cx="1913030" cy="86613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9A4E39F-C046-A519-D9D4-A8ACF0F4EF9F}"/>
              </a:ext>
            </a:extLst>
          </p:cNvPr>
          <p:cNvSpPr/>
          <p:nvPr/>
        </p:nvSpPr>
        <p:spPr>
          <a:xfrm>
            <a:off x="4494641" y="2887966"/>
            <a:ext cx="2321379" cy="44836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C5FBB-DFEA-F44C-31A4-5C3DDA14CE12}"/>
              </a:ext>
            </a:extLst>
          </p:cNvPr>
          <p:cNvCxnSpPr>
            <a:stCxn id="34" idx="1"/>
            <a:endCxn id="30" idx="3"/>
          </p:cNvCxnSpPr>
          <p:nvPr/>
        </p:nvCxnSpPr>
        <p:spPr>
          <a:xfrm flipH="1">
            <a:off x="3200223" y="2651276"/>
            <a:ext cx="1571392" cy="55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701A-5686-EB09-1AA3-079BAAE6FEBF}"/>
              </a:ext>
            </a:extLst>
          </p:cNvPr>
          <p:cNvSpPr txBox="1"/>
          <p:nvPr/>
        </p:nvSpPr>
        <p:spPr>
          <a:xfrm>
            <a:off x="183682" y="3138300"/>
            <a:ext cx="2664761" cy="6001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(temporally coupled) </a:t>
            </a:r>
            <a:r>
              <a:rPr kumimoji="0" 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with complementarity relaxed.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AE930D-9AFC-A501-7B96-008F04E370C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848443" y="3438382"/>
            <a:ext cx="1744029" cy="1360762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4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Status of Simulation and Results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What has been done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3C499-85CA-1899-D8C9-0A18D1DA2297}"/>
                  </a:ext>
                </a:extLst>
              </p:cNvPr>
              <p:cNvSpPr txBox="1"/>
              <p:nvPr/>
            </p:nvSpPr>
            <p:spPr>
              <a:xfrm>
                <a:off x="542741" y="2318446"/>
                <a:ext cx="1061293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variety of simulation runs have been modelled and run for the sake of benchmarking including: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</a:b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Centralized OPF with and without batteries (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time-steps).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Distributed OPF without batteries. (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Areas)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Distributed OPF with batteries in a greedy “minimize losses right this time-period, for every time-period” manner. (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Areas,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time-steps)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Currently a Distributed OPF with batteries is being implemented. The OPF modelling has already been implemented.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Communication of Complicating variables will be implemented soon, completing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brute-force MPOPF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 Initial Results on next slide.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3C499-85CA-1899-D8C9-0A18D1DA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1" y="2318446"/>
                <a:ext cx="10612939" cy="3970318"/>
              </a:xfrm>
              <a:prstGeom prst="rect">
                <a:avLst/>
              </a:prstGeom>
              <a:blipFill>
                <a:blip r:embed="rId2"/>
                <a:stretch>
                  <a:fillRect l="-460" t="-767" r="-5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65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Status of Simulation and Results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Results for </a:t>
                </a:r>
                <a14:m>
                  <m:oMath xmlns:m="http://schemas.openxmlformats.org/officeDocument/2006/math">
                    <m:r>
                      <a:rPr lang="en-IN" sz="2000" i="1" kern="1200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lang="en-IN" sz="2000" kern="1200" dirty="0">
                    <a:latin typeface="+mn-lt"/>
                    <a:ea typeface="+mn-ea"/>
                    <a:cs typeface="+mn-cs"/>
                  </a:rPr>
                  <a:t> Node System from Centralized MPOPF</a:t>
                </a:r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D3C499-85CA-1899-D8C9-0A18D1DA2297}"/>
              </a:ext>
            </a:extLst>
          </p:cNvPr>
          <p:cNvSpPr txBox="1"/>
          <p:nvPr/>
        </p:nvSpPr>
        <p:spPr>
          <a:xfrm>
            <a:off x="542741" y="2318446"/>
            <a:ext cx="1061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391C4-FFF9-18BC-EE02-6EAA8597BB1D}"/>
                  </a:ext>
                </a:extLst>
              </p:cNvPr>
              <p:cNvSpPr txBox="1"/>
              <p:nvPr/>
            </p:nvSpPr>
            <p:spPr>
              <a:xfrm>
                <a:off x="5244526" y="2554421"/>
                <a:ext cx="6035040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plot shown is typical of the charging/discharging cycle for most batteries in the area.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simulation was done for 5 time-steps 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(but the algorithm is scalable, and I’ve done them for 10, 15 time-steps. But the time taken by the </a:t>
                </a:r>
                <a:r>
                  <a:rPr kumimoji="0" lang="en-IN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brute force 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algorithm grows exponentially with number of time steps)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Charging and Discharging are always Complementary.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Terminal SOC is almost the same as initial SOC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IEEE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Node System modelled here has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nodes with Nodes and DERs and Batteries.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391C4-FFF9-18BC-EE02-6EAA8597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526" y="2554421"/>
                <a:ext cx="6035040" cy="2923877"/>
              </a:xfrm>
              <a:prstGeom prst="rect">
                <a:avLst/>
              </a:prstGeom>
              <a:blipFill>
                <a:blip r:embed="rId3"/>
                <a:stretch>
                  <a:fillRect l="-808" t="-1042" r="-505" b="-2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e&#10;&#10;Description automatically generated">
            <a:extLst>
              <a:ext uri="{FF2B5EF4-FFF2-40B4-BE49-F238E27FC236}">
                <a16:creationId xmlns:a16="http://schemas.microsoft.com/office/drawing/2014/main" id="{E775B89B-CE9F-F15E-9587-3E0A36C51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1" y="2482847"/>
            <a:ext cx="4975525" cy="37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2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being tested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Current problem statement</a:t>
                </a:r>
              </a:p>
              <a:p>
                <a:pPr lvl="1"/>
                <a:r>
                  <a:rPr lang="en-US" sz="2000" b="1" dirty="0"/>
                  <a:t>Test Case</a:t>
                </a:r>
                <a:r>
                  <a:rPr lang="en-US" sz="2000" dirty="0"/>
                  <a:t>: IEEE123 Node System with Distributed Energy Resources (DERs) and Batteries.</a:t>
                </a:r>
              </a:p>
              <a:p>
                <a:pPr lvl="1"/>
                <a:r>
                  <a:rPr lang="en-US" sz="2000" dirty="0"/>
                  <a:t>Balanced three-phase </a:t>
                </a:r>
                <a:r>
                  <a:rPr lang="en-US" sz="1000" dirty="0"/>
                  <a:t>(with no phase coupling, akin to single-phase)</a:t>
                </a:r>
                <a:r>
                  <a:rPr lang="en-US" sz="2000" dirty="0"/>
                  <a:t> power distribution network.</a:t>
                </a:r>
              </a:p>
              <a:p>
                <a:pPr lvl="1"/>
                <a:r>
                  <a:rPr lang="en-US" sz="2000" b="1" dirty="0"/>
                  <a:t>Objective</a:t>
                </a:r>
                <a:r>
                  <a:rPr lang="en-US" sz="2000" dirty="0"/>
                  <a:t>: Solve for Optimal Power Flow (OPF) for a horizon time interval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for a given objective function, say loss minimization.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C7C84E-A439-4B2A-94CE-26B4E69CC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9338" y="1756104"/>
                <a:ext cx="3660256" cy="4593141"/>
              </a:xfrm>
              <a:blipFill>
                <a:blip r:embed="rId2"/>
                <a:stretch>
                  <a:fillRect l="-5000" t="-3316" r="-5167" b="-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03937BCE-90DF-8053-B310-BA7AC638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9" y="2929770"/>
            <a:ext cx="5591175" cy="34194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0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Status of Simulation and Results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Results for </a:t>
                </a:r>
                <a14:m>
                  <m:oMath xmlns:m="http://schemas.openxmlformats.org/officeDocument/2006/math">
                    <m:r>
                      <a:rPr lang="en-IN" sz="2000" i="1" kern="1200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lang="en-IN" sz="2000" kern="1200" dirty="0">
                    <a:latin typeface="+mn-lt"/>
                    <a:ea typeface="+mn-ea"/>
                    <a:cs typeface="+mn-cs"/>
                  </a:rPr>
                  <a:t> Node System from Centralized MPOPF</a:t>
                </a:r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D3C499-85CA-1899-D8C9-0A18D1DA2297}"/>
              </a:ext>
            </a:extLst>
          </p:cNvPr>
          <p:cNvSpPr txBox="1"/>
          <p:nvPr/>
        </p:nvSpPr>
        <p:spPr>
          <a:xfrm>
            <a:off x="542741" y="2318446"/>
            <a:ext cx="1061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7" name="Picture 6" descr="A graph of battery charge&#10;&#10;Description automatically generated">
            <a:extLst>
              <a:ext uri="{FF2B5EF4-FFF2-40B4-BE49-F238E27FC236}">
                <a16:creationId xmlns:a16="http://schemas.microsoft.com/office/drawing/2014/main" id="{E775B89B-CE9F-F15E-9587-3E0A36C5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1" y="2482847"/>
            <a:ext cx="4975525" cy="3730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7BA4A-58CA-6ACE-7D72-6F63FA59E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29" y="2793850"/>
            <a:ext cx="5783651" cy="48500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47362EC-451D-263F-E054-AD5DD967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27" y="3783456"/>
            <a:ext cx="5155870" cy="14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5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Status of Simulation and Results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Results for Area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1 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IN" sz="2000" b="0" i="1" kern="1200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41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nodes) from Distributed MPOPF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D3C499-85CA-1899-D8C9-0A18D1DA2297}"/>
              </a:ext>
            </a:extLst>
          </p:cNvPr>
          <p:cNvSpPr txBox="1"/>
          <p:nvPr/>
        </p:nvSpPr>
        <p:spPr>
          <a:xfrm>
            <a:off x="542741" y="2318446"/>
            <a:ext cx="1061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 descr="A graph of battery charging&#10;&#10;Description automatically generated">
            <a:extLst>
              <a:ext uri="{FF2B5EF4-FFF2-40B4-BE49-F238E27FC236}">
                <a16:creationId xmlns:a16="http://schemas.microsoft.com/office/drawing/2014/main" id="{E650A3A0-7DA3-F501-B100-4D4D7B0C2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" y="2318446"/>
            <a:ext cx="5333559" cy="39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391C4-FFF9-18BC-EE02-6EAA8597BB1D}"/>
                  </a:ext>
                </a:extLst>
              </p:cNvPr>
              <p:cNvSpPr txBox="1"/>
              <p:nvPr/>
            </p:nvSpPr>
            <p:spPr>
              <a:xfrm>
                <a:off x="5244526" y="2554421"/>
                <a:ext cx="6035040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plot shown is typical of the charging/discharging cycle for most batteries in the area.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simulation was done for 5 time-steps 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(but the algorithm is scalable, and I’ve done them for 10, 15 time-steps. But the time taken by the </a:t>
                </a:r>
                <a:r>
                  <a:rPr kumimoji="0" lang="en-IN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brute force 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algorithm grows exponentially with number of time steps)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Charging and Discharging are always Complementary.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Terminal SOC is almost the same as initial SOC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Area 1 of the IEEE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123 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node system has 23 nodes which have loads and DERs and Batteries.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391C4-FFF9-18BC-EE02-6EAA8597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526" y="2554421"/>
                <a:ext cx="6035040" cy="2923877"/>
              </a:xfrm>
              <a:prstGeom prst="rect">
                <a:avLst/>
              </a:prstGeom>
              <a:blipFill>
                <a:blip r:embed="rId4"/>
                <a:stretch>
                  <a:fillRect l="-808" t="-1042" r="-505" b="-2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66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Status of Simulation and Results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algn="ctr">
                  <a:spcBef>
                    <a:spcPts val="1000"/>
                  </a:spcBef>
                  <a:buNone/>
                </a:pPr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Results for Area </a:t>
                </a:r>
                <a14:m>
                  <m:oMath xmlns:m="http://schemas.openxmlformats.org/officeDocument/2006/math">
                    <m:r>
                      <a:rPr lang="en-IN" sz="2000" b="0" i="1" kern="120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1 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(</a:t>
                </a:r>
                <a14:m>
                  <m:oMath xmlns:m="http://schemas.openxmlformats.org/officeDocument/2006/math">
                    <m:r>
                      <a:rPr lang="en-IN" sz="2000" b="0" i="1" kern="1200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41</m:t>
                    </m:r>
                  </m:oMath>
                </a14:m>
                <a:r>
                  <a:rPr lang="en-US" sz="2000" kern="1200" dirty="0">
                    <a:latin typeface="+mn-lt"/>
                    <a:ea typeface="+mn-ea"/>
                    <a:cs typeface="+mn-cs"/>
                  </a:rPr>
                  <a:t> nodes) from Distributed MPOPF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FE6C517-2645-3EDC-A4C5-C46791397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738" y="1263807"/>
                <a:ext cx="6960524" cy="5985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D3C499-85CA-1899-D8C9-0A18D1DA2297}"/>
              </a:ext>
            </a:extLst>
          </p:cNvPr>
          <p:cNvSpPr txBox="1"/>
          <p:nvPr/>
        </p:nvSpPr>
        <p:spPr>
          <a:xfrm>
            <a:off x="542741" y="2318446"/>
            <a:ext cx="1061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 descr="A graph of battery charging&#10;&#10;Description automatically generated">
            <a:extLst>
              <a:ext uri="{FF2B5EF4-FFF2-40B4-BE49-F238E27FC236}">
                <a16:creationId xmlns:a16="http://schemas.microsoft.com/office/drawing/2014/main" id="{E650A3A0-7DA3-F501-B100-4D4D7B0C2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" y="2318446"/>
            <a:ext cx="5333559" cy="3998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25E67-AF35-9D78-632B-4EAFBC1B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828" y="2661346"/>
            <a:ext cx="6474692" cy="5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33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and Discussion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3C499-85CA-1899-D8C9-0A18D1DA2297}"/>
              </a:ext>
            </a:extLst>
          </p:cNvPr>
          <p:cNvSpPr txBox="1"/>
          <p:nvPr/>
        </p:nvSpPr>
        <p:spPr>
          <a:xfrm>
            <a:off x="542741" y="2318446"/>
            <a:ext cx="1061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F3CC4-EE53-941E-4FA1-FF903A2BDFBA}"/>
              </a:ext>
            </a:extLst>
          </p:cNvPr>
          <p:cNvSpPr txBox="1"/>
          <p:nvPr/>
        </p:nvSpPr>
        <p:spPr>
          <a:xfrm>
            <a:off x="820010" y="2259453"/>
            <a:ext cx="10559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Major Observations: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Batteries were modelled correctly, i.e. no Simultaneous Charging and Discharging was observed.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values (SOC values at end of day) mostly kept close to the original SOC values (beginning of day).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22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BC18-5EB2-1988-17B0-9A8090E1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You.</a:t>
            </a:r>
          </a:p>
        </p:txBody>
      </p:sp>
      <p:pic>
        <p:nvPicPr>
          <p:cNvPr id="5" name="Content Placeholder 4" descr="A aerial view of a city&#10;&#10;Description automatically generated">
            <a:extLst>
              <a:ext uri="{FF2B5EF4-FFF2-40B4-BE49-F238E27FC236}">
                <a16:creationId xmlns:a16="http://schemas.microsoft.com/office/drawing/2014/main" id="{0D5E4588-6A4B-BA02-9592-12FAD2A2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2491491"/>
            <a:ext cx="5791200" cy="3255264"/>
          </a:xfrm>
        </p:spPr>
      </p:pic>
    </p:spTree>
    <p:extLst>
      <p:ext uri="{BB962C8B-B14F-4D97-AF65-F5344CB8AC3E}">
        <p14:creationId xmlns:p14="http://schemas.microsoft.com/office/powerpoint/2010/main" val="267671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1C58-41B4-0C23-7E8F-37DF4DA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Appendix and References follow</a:t>
            </a:r>
          </a:p>
        </p:txBody>
      </p:sp>
      <p:pic>
        <p:nvPicPr>
          <p:cNvPr id="5" name="Content Placeholder 4" descr="A clock tower in a snowy city&#10;&#10;Description automatically generated">
            <a:extLst>
              <a:ext uri="{FF2B5EF4-FFF2-40B4-BE49-F238E27FC236}">
                <a16:creationId xmlns:a16="http://schemas.microsoft.com/office/drawing/2014/main" id="{034D91B6-81C4-0334-4217-9FC12A1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70" y="2141883"/>
            <a:ext cx="4287838" cy="4287838"/>
          </a:xfrm>
        </p:spPr>
      </p:pic>
    </p:spTree>
    <p:extLst>
      <p:ext uri="{BB962C8B-B14F-4D97-AF65-F5344CB8AC3E}">
        <p14:creationId xmlns:p14="http://schemas.microsoft.com/office/powerpoint/2010/main" val="12723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4941" y="2017616"/>
            <a:ext cx="3922118" cy="4673383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1384133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Battery State/Control Variables (2/2)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776" y="1949607"/>
            <a:ext cx="4467360" cy="4561287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3234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Bounds and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BFM and DER State/Control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5B05-61EC-9A59-1445-B0FA10B5B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130" y="2310001"/>
            <a:ext cx="6825740" cy="4135204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3234939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Battery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916" y="1153572"/>
            <a:ext cx="6347051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405892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51BEF-2A59-4268-968D-5C8F03B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Network being tested 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7C84E-A439-4B2A-94CE-26B4E69C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5" y="2229632"/>
            <a:ext cx="3660256" cy="4273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ENApp Approach [1]</a:t>
            </a:r>
          </a:p>
          <a:p>
            <a:pPr lvl="1"/>
            <a:r>
              <a:rPr lang="en-US" dirty="0"/>
              <a:t>Divide the network into several areas to solve for their Optimal Power Flow solutions separately, with exchange of boundary variables after every ‘macro-iteration’.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/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previous model of the test system. Currently the system has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DERs and Batteries on </a:t>
                </a:r>
                <a14:m>
                  <m:oMath xmlns:m="http://schemas.openxmlformats.org/officeDocument/2006/math"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𝟏𝟎𝟎</m:t>
                    </m:r>
                    <m:r>
                      <a:rPr kumimoji="0" lang="en-IN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%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of the nodes with non-zero loads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63EE49-5592-C0C5-CE37-B9B35EF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756" y="349548"/>
                <a:ext cx="2005150" cy="1384995"/>
              </a:xfrm>
              <a:prstGeom prst="rect">
                <a:avLst/>
              </a:prstGeom>
              <a:blipFill>
                <a:blip r:embed="rId2"/>
                <a:stretch>
                  <a:fillRect l="-912" t="-43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483C1-7380-3AB5-C3D4-885119373EAD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8621008" y="1734543"/>
            <a:ext cx="1702323" cy="1319204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3E129-A6C8-1CBC-A73A-ABFC9E75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48" y="413199"/>
            <a:ext cx="3137587" cy="1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pic>
        <p:nvPicPr>
          <p:cNvPr id="19" name="Picture 18" descr="A map of a game&#10;&#10;Description automatically generated">
            <a:extLst>
              <a:ext uri="{FF2B5EF4-FFF2-40B4-BE49-F238E27FC236}">
                <a16:creationId xmlns:a16="http://schemas.microsoft.com/office/drawing/2014/main" id="{BB89419A-F166-1E3E-BF37-AC134BDFE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1" y="3053747"/>
            <a:ext cx="5563853" cy="3277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841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BFM and DER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F6F3-4C39-173E-F12D-19ACFC90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635" y="1058038"/>
            <a:ext cx="5635420" cy="5566528"/>
          </a:xfrm>
          <a:prstGeom prst="rect">
            <a:avLst/>
          </a:prstGeom>
          <a:ln>
            <a:solidFill>
              <a:srgbClr val="002D61"/>
            </a:solidFill>
          </a:ln>
        </p:spPr>
      </p:pic>
    </p:spTree>
    <p:extLst>
      <p:ext uri="{BB962C8B-B14F-4D97-AF65-F5344CB8AC3E}">
        <p14:creationId xmlns:p14="http://schemas.microsoft.com/office/powerpoint/2010/main" val="55892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Grid-level Notation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Helpful for clarifying any variable in the optimization formulations.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6C420-3EAF-98D1-C7E8-C9F36924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2311" y="616627"/>
            <a:ext cx="5774739" cy="6068369"/>
          </a:xfrm>
          <a:prstGeom prst="rect">
            <a:avLst/>
          </a:prstGeom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948515457">
                  <a:custGeom>
                    <a:avLst/>
                    <a:gdLst>
                      <a:gd name="connsiteX0" fmla="*/ 0 w 3869445"/>
                      <a:gd name="connsiteY0" fmla="*/ 0 h 4591148"/>
                      <a:gd name="connsiteX1" fmla="*/ 552778 w 3869445"/>
                      <a:gd name="connsiteY1" fmla="*/ 0 h 4591148"/>
                      <a:gd name="connsiteX2" fmla="*/ 1105556 w 3869445"/>
                      <a:gd name="connsiteY2" fmla="*/ 0 h 4591148"/>
                      <a:gd name="connsiteX3" fmla="*/ 1580945 w 3869445"/>
                      <a:gd name="connsiteY3" fmla="*/ 0 h 4591148"/>
                      <a:gd name="connsiteX4" fmla="*/ 2133723 w 3869445"/>
                      <a:gd name="connsiteY4" fmla="*/ 0 h 4591148"/>
                      <a:gd name="connsiteX5" fmla="*/ 2570417 w 3869445"/>
                      <a:gd name="connsiteY5" fmla="*/ 0 h 4591148"/>
                      <a:gd name="connsiteX6" fmla="*/ 3084500 w 3869445"/>
                      <a:gd name="connsiteY6" fmla="*/ 0 h 4591148"/>
                      <a:gd name="connsiteX7" fmla="*/ 3869445 w 3869445"/>
                      <a:gd name="connsiteY7" fmla="*/ 0 h 4591148"/>
                      <a:gd name="connsiteX8" fmla="*/ 3869445 w 3869445"/>
                      <a:gd name="connsiteY8" fmla="*/ 436159 h 4591148"/>
                      <a:gd name="connsiteX9" fmla="*/ 3869445 w 3869445"/>
                      <a:gd name="connsiteY9" fmla="*/ 964141 h 4591148"/>
                      <a:gd name="connsiteX10" fmla="*/ 3869445 w 3869445"/>
                      <a:gd name="connsiteY10" fmla="*/ 1629858 h 4591148"/>
                      <a:gd name="connsiteX11" fmla="*/ 3869445 w 3869445"/>
                      <a:gd name="connsiteY11" fmla="*/ 2111928 h 4591148"/>
                      <a:gd name="connsiteX12" fmla="*/ 3869445 w 3869445"/>
                      <a:gd name="connsiteY12" fmla="*/ 2593999 h 4591148"/>
                      <a:gd name="connsiteX13" fmla="*/ 3869445 w 3869445"/>
                      <a:gd name="connsiteY13" fmla="*/ 3259715 h 4591148"/>
                      <a:gd name="connsiteX14" fmla="*/ 3869445 w 3869445"/>
                      <a:gd name="connsiteY14" fmla="*/ 3741786 h 4591148"/>
                      <a:gd name="connsiteX15" fmla="*/ 3869445 w 3869445"/>
                      <a:gd name="connsiteY15" fmla="*/ 4591148 h 4591148"/>
                      <a:gd name="connsiteX16" fmla="*/ 3355362 w 3869445"/>
                      <a:gd name="connsiteY16" fmla="*/ 4591148 h 4591148"/>
                      <a:gd name="connsiteX17" fmla="*/ 2763889 w 3869445"/>
                      <a:gd name="connsiteY17" fmla="*/ 4591148 h 4591148"/>
                      <a:gd name="connsiteX18" fmla="*/ 2172417 w 3869445"/>
                      <a:gd name="connsiteY18" fmla="*/ 4591148 h 4591148"/>
                      <a:gd name="connsiteX19" fmla="*/ 1658334 w 3869445"/>
                      <a:gd name="connsiteY19" fmla="*/ 4591148 h 4591148"/>
                      <a:gd name="connsiteX20" fmla="*/ 1028167 w 3869445"/>
                      <a:gd name="connsiteY20" fmla="*/ 4591148 h 4591148"/>
                      <a:gd name="connsiteX21" fmla="*/ 514083 w 3869445"/>
                      <a:gd name="connsiteY21" fmla="*/ 4591148 h 4591148"/>
                      <a:gd name="connsiteX22" fmla="*/ 0 w 3869445"/>
                      <a:gd name="connsiteY22" fmla="*/ 4591148 h 4591148"/>
                      <a:gd name="connsiteX23" fmla="*/ 0 w 3869445"/>
                      <a:gd name="connsiteY23" fmla="*/ 4063166 h 4591148"/>
                      <a:gd name="connsiteX24" fmla="*/ 0 w 3869445"/>
                      <a:gd name="connsiteY24" fmla="*/ 3581095 h 4591148"/>
                      <a:gd name="connsiteX25" fmla="*/ 0 w 3869445"/>
                      <a:gd name="connsiteY25" fmla="*/ 3053113 h 4591148"/>
                      <a:gd name="connsiteX26" fmla="*/ 0 w 3869445"/>
                      <a:gd name="connsiteY26" fmla="*/ 2387397 h 4591148"/>
                      <a:gd name="connsiteX27" fmla="*/ 0 w 3869445"/>
                      <a:gd name="connsiteY27" fmla="*/ 1859415 h 4591148"/>
                      <a:gd name="connsiteX28" fmla="*/ 0 w 3869445"/>
                      <a:gd name="connsiteY28" fmla="*/ 1377344 h 4591148"/>
                      <a:gd name="connsiteX29" fmla="*/ 0 w 3869445"/>
                      <a:gd name="connsiteY29" fmla="*/ 941185 h 4591148"/>
                      <a:gd name="connsiteX30" fmla="*/ 0 w 3869445"/>
                      <a:gd name="connsiteY30" fmla="*/ 0 h 4591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3869445" h="4591148" fill="none" extrusionOk="0">
                        <a:moveTo>
                          <a:pt x="0" y="0"/>
                        </a:moveTo>
                        <a:cubicBezTo>
                          <a:pt x="119811" y="-1537"/>
                          <a:pt x="358581" y="8573"/>
                          <a:pt x="552778" y="0"/>
                        </a:cubicBezTo>
                        <a:cubicBezTo>
                          <a:pt x="746975" y="-8573"/>
                          <a:pt x="878007" y="58068"/>
                          <a:pt x="1105556" y="0"/>
                        </a:cubicBezTo>
                        <a:cubicBezTo>
                          <a:pt x="1333105" y="-58068"/>
                          <a:pt x="1400331" y="43337"/>
                          <a:pt x="1580945" y="0"/>
                        </a:cubicBezTo>
                        <a:cubicBezTo>
                          <a:pt x="1761559" y="-43337"/>
                          <a:pt x="1985899" y="31426"/>
                          <a:pt x="2133723" y="0"/>
                        </a:cubicBezTo>
                        <a:cubicBezTo>
                          <a:pt x="2281547" y="-31426"/>
                          <a:pt x="2363867" y="35483"/>
                          <a:pt x="2570417" y="0"/>
                        </a:cubicBezTo>
                        <a:cubicBezTo>
                          <a:pt x="2776967" y="-35483"/>
                          <a:pt x="2874218" y="18269"/>
                          <a:pt x="3084500" y="0"/>
                        </a:cubicBezTo>
                        <a:cubicBezTo>
                          <a:pt x="3294782" y="-18269"/>
                          <a:pt x="3701823" y="90946"/>
                          <a:pt x="3869445" y="0"/>
                        </a:cubicBezTo>
                        <a:cubicBezTo>
                          <a:pt x="3894827" y="173014"/>
                          <a:pt x="3852052" y="259032"/>
                          <a:pt x="3869445" y="436159"/>
                        </a:cubicBezTo>
                        <a:cubicBezTo>
                          <a:pt x="3886838" y="613286"/>
                          <a:pt x="3849319" y="803009"/>
                          <a:pt x="3869445" y="964141"/>
                        </a:cubicBezTo>
                        <a:cubicBezTo>
                          <a:pt x="3889571" y="1125273"/>
                          <a:pt x="3834262" y="1467797"/>
                          <a:pt x="3869445" y="1629858"/>
                        </a:cubicBezTo>
                        <a:cubicBezTo>
                          <a:pt x="3904628" y="1791919"/>
                          <a:pt x="3816889" y="1908224"/>
                          <a:pt x="3869445" y="2111928"/>
                        </a:cubicBezTo>
                        <a:cubicBezTo>
                          <a:pt x="3922001" y="2315632"/>
                          <a:pt x="3859774" y="2425267"/>
                          <a:pt x="3869445" y="2593999"/>
                        </a:cubicBezTo>
                        <a:cubicBezTo>
                          <a:pt x="3879116" y="2762731"/>
                          <a:pt x="3838403" y="3109385"/>
                          <a:pt x="3869445" y="3259715"/>
                        </a:cubicBezTo>
                        <a:cubicBezTo>
                          <a:pt x="3900487" y="3410045"/>
                          <a:pt x="3838843" y="3507015"/>
                          <a:pt x="3869445" y="3741786"/>
                        </a:cubicBezTo>
                        <a:cubicBezTo>
                          <a:pt x="3900047" y="3976557"/>
                          <a:pt x="3863146" y="4246724"/>
                          <a:pt x="3869445" y="4591148"/>
                        </a:cubicBezTo>
                        <a:cubicBezTo>
                          <a:pt x="3685746" y="4647971"/>
                          <a:pt x="3563503" y="4539209"/>
                          <a:pt x="3355362" y="4591148"/>
                        </a:cubicBezTo>
                        <a:cubicBezTo>
                          <a:pt x="3147221" y="4643087"/>
                          <a:pt x="3047756" y="4546598"/>
                          <a:pt x="2763889" y="4591148"/>
                        </a:cubicBezTo>
                        <a:cubicBezTo>
                          <a:pt x="2480022" y="4635698"/>
                          <a:pt x="2449602" y="4566703"/>
                          <a:pt x="2172417" y="4591148"/>
                        </a:cubicBezTo>
                        <a:cubicBezTo>
                          <a:pt x="1895232" y="4615593"/>
                          <a:pt x="1786091" y="4551456"/>
                          <a:pt x="1658334" y="4591148"/>
                        </a:cubicBezTo>
                        <a:cubicBezTo>
                          <a:pt x="1530577" y="4630840"/>
                          <a:pt x="1197579" y="4554334"/>
                          <a:pt x="1028167" y="4591148"/>
                        </a:cubicBezTo>
                        <a:cubicBezTo>
                          <a:pt x="858755" y="4627962"/>
                          <a:pt x="631650" y="4558608"/>
                          <a:pt x="514083" y="4591148"/>
                        </a:cubicBezTo>
                        <a:cubicBezTo>
                          <a:pt x="396516" y="4623688"/>
                          <a:pt x="209855" y="4580330"/>
                          <a:pt x="0" y="4591148"/>
                        </a:cubicBezTo>
                        <a:cubicBezTo>
                          <a:pt x="-39457" y="4364073"/>
                          <a:pt x="57424" y="4241005"/>
                          <a:pt x="0" y="4063166"/>
                        </a:cubicBezTo>
                        <a:cubicBezTo>
                          <a:pt x="-57424" y="3885327"/>
                          <a:pt x="43952" y="3713477"/>
                          <a:pt x="0" y="3581095"/>
                        </a:cubicBezTo>
                        <a:cubicBezTo>
                          <a:pt x="-43952" y="3448713"/>
                          <a:pt x="62644" y="3182494"/>
                          <a:pt x="0" y="3053113"/>
                        </a:cubicBezTo>
                        <a:cubicBezTo>
                          <a:pt x="-62644" y="2923732"/>
                          <a:pt x="48236" y="2668195"/>
                          <a:pt x="0" y="2387397"/>
                        </a:cubicBezTo>
                        <a:cubicBezTo>
                          <a:pt x="-48236" y="2106599"/>
                          <a:pt x="45242" y="2003119"/>
                          <a:pt x="0" y="1859415"/>
                        </a:cubicBezTo>
                        <a:cubicBezTo>
                          <a:pt x="-45242" y="1715711"/>
                          <a:pt x="17798" y="1616676"/>
                          <a:pt x="0" y="1377344"/>
                        </a:cubicBezTo>
                        <a:cubicBezTo>
                          <a:pt x="-17798" y="1138012"/>
                          <a:pt x="21326" y="1129059"/>
                          <a:pt x="0" y="941185"/>
                        </a:cubicBezTo>
                        <a:cubicBezTo>
                          <a:pt x="-21326" y="753311"/>
                          <a:pt x="73779" y="337206"/>
                          <a:pt x="0" y="0"/>
                        </a:cubicBezTo>
                        <a:close/>
                      </a:path>
                      <a:path w="3869445" h="4591148" stroke="0" extrusionOk="0">
                        <a:moveTo>
                          <a:pt x="0" y="0"/>
                        </a:moveTo>
                        <a:cubicBezTo>
                          <a:pt x="160319" y="-17010"/>
                          <a:pt x="346433" y="5468"/>
                          <a:pt x="552778" y="0"/>
                        </a:cubicBezTo>
                        <a:cubicBezTo>
                          <a:pt x="759123" y="-5468"/>
                          <a:pt x="857656" y="24329"/>
                          <a:pt x="989472" y="0"/>
                        </a:cubicBezTo>
                        <a:cubicBezTo>
                          <a:pt x="1121288" y="-24329"/>
                          <a:pt x="1339136" y="38644"/>
                          <a:pt x="1464861" y="0"/>
                        </a:cubicBezTo>
                        <a:cubicBezTo>
                          <a:pt x="1590586" y="-38644"/>
                          <a:pt x="1832986" y="59026"/>
                          <a:pt x="2095028" y="0"/>
                        </a:cubicBezTo>
                        <a:cubicBezTo>
                          <a:pt x="2357070" y="-59026"/>
                          <a:pt x="2433996" y="8500"/>
                          <a:pt x="2647806" y="0"/>
                        </a:cubicBezTo>
                        <a:cubicBezTo>
                          <a:pt x="2861616" y="-8500"/>
                          <a:pt x="2960893" y="1240"/>
                          <a:pt x="3161889" y="0"/>
                        </a:cubicBezTo>
                        <a:cubicBezTo>
                          <a:pt x="3362885" y="-1240"/>
                          <a:pt x="3717585" y="16050"/>
                          <a:pt x="3869445" y="0"/>
                        </a:cubicBezTo>
                        <a:cubicBezTo>
                          <a:pt x="3910095" y="217505"/>
                          <a:pt x="3867322" y="292197"/>
                          <a:pt x="3869445" y="527982"/>
                        </a:cubicBezTo>
                        <a:cubicBezTo>
                          <a:pt x="3871568" y="763767"/>
                          <a:pt x="3863286" y="781499"/>
                          <a:pt x="3869445" y="964141"/>
                        </a:cubicBezTo>
                        <a:cubicBezTo>
                          <a:pt x="3875604" y="1146783"/>
                          <a:pt x="3833159" y="1261715"/>
                          <a:pt x="3869445" y="1446212"/>
                        </a:cubicBezTo>
                        <a:cubicBezTo>
                          <a:pt x="3905731" y="1630709"/>
                          <a:pt x="3845825" y="1775357"/>
                          <a:pt x="3869445" y="1882371"/>
                        </a:cubicBezTo>
                        <a:cubicBezTo>
                          <a:pt x="3893065" y="1989385"/>
                          <a:pt x="3820111" y="2207514"/>
                          <a:pt x="3869445" y="2318530"/>
                        </a:cubicBezTo>
                        <a:cubicBezTo>
                          <a:pt x="3918779" y="2429546"/>
                          <a:pt x="3846146" y="2611337"/>
                          <a:pt x="3869445" y="2892423"/>
                        </a:cubicBezTo>
                        <a:cubicBezTo>
                          <a:pt x="3892744" y="3173509"/>
                          <a:pt x="3842282" y="3334449"/>
                          <a:pt x="3869445" y="3558140"/>
                        </a:cubicBezTo>
                        <a:cubicBezTo>
                          <a:pt x="3896608" y="3781831"/>
                          <a:pt x="3838920" y="3777155"/>
                          <a:pt x="3869445" y="3994299"/>
                        </a:cubicBezTo>
                        <a:cubicBezTo>
                          <a:pt x="3899970" y="4211443"/>
                          <a:pt x="3865808" y="4317601"/>
                          <a:pt x="3869445" y="4591148"/>
                        </a:cubicBezTo>
                        <a:cubicBezTo>
                          <a:pt x="3755423" y="4635691"/>
                          <a:pt x="3629675" y="4554113"/>
                          <a:pt x="3432750" y="4591148"/>
                        </a:cubicBezTo>
                        <a:cubicBezTo>
                          <a:pt x="3235825" y="4628183"/>
                          <a:pt x="3111223" y="4554330"/>
                          <a:pt x="2918667" y="4591148"/>
                        </a:cubicBezTo>
                        <a:cubicBezTo>
                          <a:pt x="2726111" y="4627966"/>
                          <a:pt x="2615166" y="4590428"/>
                          <a:pt x="2327195" y="4591148"/>
                        </a:cubicBezTo>
                        <a:cubicBezTo>
                          <a:pt x="2039224" y="4591868"/>
                          <a:pt x="1923091" y="4575303"/>
                          <a:pt x="1774417" y="4591148"/>
                        </a:cubicBezTo>
                        <a:cubicBezTo>
                          <a:pt x="1625743" y="4606993"/>
                          <a:pt x="1312672" y="4584955"/>
                          <a:pt x="1182945" y="4591148"/>
                        </a:cubicBezTo>
                        <a:cubicBezTo>
                          <a:pt x="1053218" y="4597341"/>
                          <a:pt x="853044" y="4531395"/>
                          <a:pt x="668861" y="4591148"/>
                        </a:cubicBezTo>
                        <a:cubicBezTo>
                          <a:pt x="484678" y="4650901"/>
                          <a:pt x="187628" y="4527430"/>
                          <a:pt x="0" y="4591148"/>
                        </a:cubicBezTo>
                        <a:cubicBezTo>
                          <a:pt x="-31268" y="4457483"/>
                          <a:pt x="50543" y="4290479"/>
                          <a:pt x="0" y="4154989"/>
                        </a:cubicBezTo>
                        <a:cubicBezTo>
                          <a:pt x="-50543" y="4019499"/>
                          <a:pt x="29971" y="3899444"/>
                          <a:pt x="0" y="3672918"/>
                        </a:cubicBezTo>
                        <a:cubicBezTo>
                          <a:pt x="-29971" y="3446392"/>
                          <a:pt x="54228" y="3331128"/>
                          <a:pt x="0" y="3190848"/>
                        </a:cubicBezTo>
                        <a:cubicBezTo>
                          <a:pt x="-54228" y="3050568"/>
                          <a:pt x="49351" y="2844712"/>
                          <a:pt x="0" y="2525131"/>
                        </a:cubicBezTo>
                        <a:cubicBezTo>
                          <a:pt x="-49351" y="2205550"/>
                          <a:pt x="21984" y="2207681"/>
                          <a:pt x="0" y="1951238"/>
                        </a:cubicBezTo>
                        <a:cubicBezTo>
                          <a:pt x="-21984" y="1694795"/>
                          <a:pt x="20984" y="1604771"/>
                          <a:pt x="0" y="1423256"/>
                        </a:cubicBezTo>
                        <a:cubicBezTo>
                          <a:pt x="-20984" y="1241741"/>
                          <a:pt x="21807" y="1103209"/>
                          <a:pt x="0" y="941185"/>
                        </a:cubicBezTo>
                        <a:cubicBezTo>
                          <a:pt x="-21807" y="779161"/>
                          <a:pt x="68751" y="4569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5884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91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of Notation: Branch Flow Model and DER variables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27" y="68746"/>
            <a:ext cx="8417379" cy="374877"/>
          </a:xfrm>
          <a:solidFill>
            <a:srgbClr val="002D61"/>
          </a:solidFill>
        </p:spPr>
        <p:txBody>
          <a:bodyPr/>
          <a:lstStyle/>
          <a:p>
            <a:pPr marL="0" indent="0">
              <a:buNone/>
            </a:pPr>
            <a:r>
              <a:rPr lang="en-US"/>
              <a:t>Helpful for clarifying any variable in the optimization formulations.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4ED9-5211-8A47-04EC-CB440B17E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666" y="566637"/>
            <a:ext cx="6244879" cy="6168349"/>
          </a:xfrm>
          <a:prstGeom prst="rect">
            <a:avLst/>
          </a:pr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15877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708025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3459163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708025"/>
            <a:ext cx="3252788" cy="2684463"/>
          </a:xfrm>
          <a:prstGeom prst="rect">
            <a:avLst/>
          </a:prstGeom>
        </p:spPr>
      </p:pic>
      <p:pic>
        <p:nvPicPr>
          <p:cNvPr id="10" name="Picture 9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3A591A57-6883-40E5-2332-F7DF83EE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8" y="3459163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153572"/>
            <a:ext cx="3878036" cy="44611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 dirty="0">
                <a:solidFill>
                  <a:srgbClr val="BD90EE"/>
                </a:solidFill>
                <a:latin typeface="+mj-lt"/>
              </a:rPr>
              <a:t>[In development]</a:t>
            </a:r>
            <a:br>
              <a:rPr lang="en-US" sz="3600" b="0" dirty="0">
                <a:solidFill>
                  <a:srgbClr val="FFFFFF"/>
                </a:solidFill>
                <a:latin typeface="+mj-lt"/>
              </a:rPr>
            </a:br>
            <a:r>
              <a:rPr lang="en-US" sz="3600" b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Process of Spatially and Temporally Decomposed OPF algorithm.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/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solidFill>
                <a:srgbClr val="BD90EE">
                  <a:alpha val="84706"/>
                </a:srgbClr>
              </a:solidFill>
              <a:ln w="127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start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Known: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𝐷𝐸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𝐿𝑜𝑎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∀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0, 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𝑇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l-G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Ν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-----------------------------------------------------------------------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“temporal boundary variables are NOT equal in value for all consecutive time intervals”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“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spatial</a:t>
                </a:r>
                <a:r>
                  <a: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boundary variables are NOT equal in value for all connected parent-child areas”</a:t>
                </a: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1108710" marR="0" lvl="2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Run (D-)OPF for minimizing the losses across the horizon for each area, in parallel. This is called as a macro-iteration.</a:t>
                </a:r>
              </a:p>
              <a:p>
                <a:pPr marL="1108710" marR="0" lvl="2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spatial boundary variables between all sets of connected parent-child areas.</a:t>
                </a:r>
              </a:p>
              <a:p>
                <a:pPr marL="59436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1108710" marR="0" lvl="2" indent="-5143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romanLcPeriod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Exchange temporal boundary variables between consecutive time intervals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end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------------------------------------------------------------------------</a:t>
                </a:r>
              </a:p>
              <a:p>
                <a:pPr marL="0" marR="0" lvl="0" indent="-32004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stop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A85B7-1BAD-6892-4273-8CEBBE81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67" y="319088"/>
                <a:ext cx="6830856" cy="6335004"/>
              </a:xfrm>
              <a:prstGeom prst="rect">
                <a:avLst/>
              </a:prstGeom>
              <a:blipFill>
                <a:blip r:embed="rId2"/>
                <a:stretch>
                  <a:fillRect l="-801" t="-384" r="-534" b="-384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5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9094E-A462-4868-E7DB-78E4405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Formulation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6C517-2645-3EDC-A4C5-C4679139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Mixed-Integer Non-linear Optimization Problem (in built-complementarity, but harder to solve)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B7CB-A12D-199F-0421-D6B87293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260" y="1949607"/>
            <a:ext cx="4512295" cy="4800698"/>
          </a:xfrm>
          <a:custGeom>
            <a:avLst/>
            <a:gdLst>
              <a:gd name="connsiteX0" fmla="*/ 0 w 4512295"/>
              <a:gd name="connsiteY0" fmla="*/ 0 h 4800698"/>
              <a:gd name="connsiteX1" fmla="*/ 428668 w 4512295"/>
              <a:gd name="connsiteY1" fmla="*/ 0 h 4800698"/>
              <a:gd name="connsiteX2" fmla="*/ 1037828 w 4512295"/>
              <a:gd name="connsiteY2" fmla="*/ 0 h 4800698"/>
              <a:gd name="connsiteX3" fmla="*/ 1466496 w 4512295"/>
              <a:gd name="connsiteY3" fmla="*/ 0 h 4800698"/>
              <a:gd name="connsiteX4" fmla="*/ 2120779 w 4512295"/>
              <a:gd name="connsiteY4" fmla="*/ 0 h 4800698"/>
              <a:gd name="connsiteX5" fmla="*/ 2594570 w 4512295"/>
              <a:gd name="connsiteY5" fmla="*/ 0 h 4800698"/>
              <a:gd name="connsiteX6" fmla="*/ 3068361 w 4512295"/>
              <a:gd name="connsiteY6" fmla="*/ 0 h 4800698"/>
              <a:gd name="connsiteX7" fmla="*/ 3542152 w 4512295"/>
              <a:gd name="connsiteY7" fmla="*/ 0 h 4800698"/>
              <a:gd name="connsiteX8" fmla="*/ 4015943 w 4512295"/>
              <a:gd name="connsiteY8" fmla="*/ 0 h 4800698"/>
              <a:gd name="connsiteX9" fmla="*/ 4512295 w 4512295"/>
              <a:gd name="connsiteY9" fmla="*/ 0 h 4800698"/>
              <a:gd name="connsiteX10" fmla="*/ 4512295 w 4512295"/>
              <a:gd name="connsiteY10" fmla="*/ 629425 h 4800698"/>
              <a:gd name="connsiteX11" fmla="*/ 4512295 w 4512295"/>
              <a:gd name="connsiteY11" fmla="*/ 1210843 h 4800698"/>
              <a:gd name="connsiteX12" fmla="*/ 4512295 w 4512295"/>
              <a:gd name="connsiteY12" fmla="*/ 1792261 h 4800698"/>
              <a:gd name="connsiteX13" fmla="*/ 4512295 w 4512295"/>
              <a:gd name="connsiteY13" fmla="*/ 2325671 h 4800698"/>
              <a:gd name="connsiteX14" fmla="*/ 4512295 w 4512295"/>
              <a:gd name="connsiteY14" fmla="*/ 2859082 h 4800698"/>
              <a:gd name="connsiteX15" fmla="*/ 4512295 w 4512295"/>
              <a:gd name="connsiteY15" fmla="*/ 3440500 h 4800698"/>
              <a:gd name="connsiteX16" fmla="*/ 4512295 w 4512295"/>
              <a:gd name="connsiteY16" fmla="*/ 3829890 h 4800698"/>
              <a:gd name="connsiteX17" fmla="*/ 4512295 w 4512295"/>
              <a:gd name="connsiteY17" fmla="*/ 4267287 h 4800698"/>
              <a:gd name="connsiteX18" fmla="*/ 4512295 w 4512295"/>
              <a:gd name="connsiteY18" fmla="*/ 4800698 h 4800698"/>
              <a:gd name="connsiteX19" fmla="*/ 3858012 w 4512295"/>
              <a:gd name="connsiteY19" fmla="*/ 4800698 h 4800698"/>
              <a:gd name="connsiteX20" fmla="*/ 3248852 w 4512295"/>
              <a:gd name="connsiteY20" fmla="*/ 4800698 h 4800698"/>
              <a:gd name="connsiteX21" fmla="*/ 2639693 w 4512295"/>
              <a:gd name="connsiteY21" fmla="*/ 4800698 h 4800698"/>
              <a:gd name="connsiteX22" fmla="*/ 2120779 w 4512295"/>
              <a:gd name="connsiteY22" fmla="*/ 4800698 h 4800698"/>
              <a:gd name="connsiteX23" fmla="*/ 1646988 w 4512295"/>
              <a:gd name="connsiteY23" fmla="*/ 4800698 h 4800698"/>
              <a:gd name="connsiteX24" fmla="*/ 1037828 w 4512295"/>
              <a:gd name="connsiteY24" fmla="*/ 4800698 h 4800698"/>
              <a:gd name="connsiteX25" fmla="*/ 0 w 4512295"/>
              <a:gd name="connsiteY25" fmla="*/ 4800698 h 4800698"/>
              <a:gd name="connsiteX26" fmla="*/ 0 w 4512295"/>
              <a:gd name="connsiteY26" fmla="*/ 4363301 h 4800698"/>
              <a:gd name="connsiteX27" fmla="*/ 0 w 4512295"/>
              <a:gd name="connsiteY27" fmla="*/ 3733876 h 4800698"/>
              <a:gd name="connsiteX28" fmla="*/ 0 w 4512295"/>
              <a:gd name="connsiteY28" fmla="*/ 3200465 h 4800698"/>
              <a:gd name="connsiteX29" fmla="*/ 0 w 4512295"/>
              <a:gd name="connsiteY29" fmla="*/ 2571040 h 4800698"/>
              <a:gd name="connsiteX30" fmla="*/ 0 w 4512295"/>
              <a:gd name="connsiteY30" fmla="*/ 2085637 h 4800698"/>
              <a:gd name="connsiteX31" fmla="*/ 0 w 4512295"/>
              <a:gd name="connsiteY31" fmla="*/ 1456212 h 4800698"/>
              <a:gd name="connsiteX32" fmla="*/ 0 w 4512295"/>
              <a:gd name="connsiteY32" fmla="*/ 1066822 h 4800698"/>
              <a:gd name="connsiteX33" fmla="*/ 0 w 4512295"/>
              <a:gd name="connsiteY33" fmla="*/ 485404 h 4800698"/>
              <a:gd name="connsiteX34" fmla="*/ 0 w 4512295"/>
              <a:gd name="connsiteY34" fmla="*/ 0 h 480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2295" h="4800698" fill="none" extrusionOk="0">
                <a:moveTo>
                  <a:pt x="0" y="0"/>
                </a:moveTo>
                <a:cubicBezTo>
                  <a:pt x="88446" y="-22446"/>
                  <a:pt x="267570" y="10466"/>
                  <a:pt x="428668" y="0"/>
                </a:cubicBezTo>
                <a:cubicBezTo>
                  <a:pt x="589766" y="-10466"/>
                  <a:pt x="782468" y="20939"/>
                  <a:pt x="1037828" y="0"/>
                </a:cubicBezTo>
                <a:cubicBezTo>
                  <a:pt x="1293188" y="-20939"/>
                  <a:pt x="1363925" y="22385"/>
                  <a:pt x="1466496" y="0"/>
                </a:cubicBezTo>
                <a:cubicBezTo>
                  <a:pt x="1569067" y="-22385"/>
                  <a:pt x="1878888" y="75077"/>
                  <a:pt x="2120779" y="0"/>
                </a:cubicBezTo>
                <a:cubicBezTo>
                  <a:pt x="2362670" y="-75077"/>
                  <a:pt x="2426457" y="41718"/>
                  <a:pt x="2594570" y="0"/>
                </a:cubicBezTo>
                <a:cubicBezTo>
                  <a:pt x="2762683" y="-41718"/>
                  <a:pt x="2917612" y="40261"/>
                  <a:pt x="3068361" y="0"/>
                </a:cubicBezTo>
                <a:cubicBezTo>
                  <a:pt x="3219110" y="-40261"/>
                  <a:pt x="3369905" y="14736"/>
                  <a:pt x="3542152" y="0"/>
                </a:cubicBezTo>
                <a:cubicBezTo>
                  <a:pt x="3714399" y="-14736"/>
                  <a:pt x="3897564" y="39375"/>
                  <a:pt x="4015943" y="0"/>
                </a:cubicBezTo>
                <a:cubicBezTo>
                  <a:pt x="4134322" y="-39375"/>
                  <a:pt x="4269875" y="24011"/>
                  <a:pt x="4512295" y="0"/>
                </a:cubicBezTo>
                <a:cubicBezTo>
                  <a:pt x="4538838" y="314475"/>
                  <a:pt x="4442508" y="369221"/>
                  <a:pt x="4512295" y="629425"/>
                </a:cubicBezTo>
                <a:cubicBezTo>
                  <a:pt x="4582082" y="889629"/>
                  <a:pt x="4474901" y="1001491"/>
                  <a:pt x="4512295" y="1210843"/>
                </a:cubicBezTo>
                <a:cubicBezTo>
                  <a:pt x="4549689" y="1420195"/>
                  <a:pt x="4448217" y="1653737"/>
                  <a:pt x="4512295" y="1792261"/>
                </a:cubicBezTo>
                <a:cubicBezTo>
                  <a:pt x="4576373" y="1930785"/>
                  <a:pt x="4496863" y="2158538"/>
                  <a:pt x="4512295" y="2325671"/>
                </a:cubicBezTo>
                <a:cubicBezTo>
                  <a:pt x="4527727" y="2492804"/>
                  <a:pt x="4465293" y="2715439"/>
                  <a:pt x="4512295" y="2859082"/>
                </a:cubicBezTo>
                <a:cubicBezTo>
                  <a:pt x="4559297" y="3002725"/>
                  <a:pt x="4487510" y="3243901"/>
                  <a:pt x="4512295" y="3440500"/>
                </a:cubicBezTo>
                <a:cubicBezTo>
                  <a:pt x="4537080" y="3637099"/>
                  <a:pt x="4506573" y="3701956"/>
                  <a:pt x="4512295" y="3829890"/>
                </a:cubicBezTo>
                <a:cubicBezTo>
                  <a:pt x="4518017" y="3957824"/>
                  <a:pt x="4478329" y="4076968"/>
                  <a:pt x="4512295" y="4267287"/>
                </a:cubicBezTo>
                <a:cubicBezTo>
                  <a:pt x="4546261" y="4457606"/>
                  <a:pt x="4509667" y="4671895"/>
                  <a:pt x="4512295" y="4800698"/>
                </a:cubicBezTo>
                <a:cubicBezTo>
                  <a:pt x="4270931" y="4822996"/>
                  <a:pt x="4073318" y="4768050"/>
                  <a:pt x="3858012" y="4800698"/>
                </a:cubicBezTo>
                <a:cubicBezTo>
                  <a:pt x="3642706" y="4833346"/>
                  <a:pt x="3526139" y="4766903"/>
                  <a:pt x="3248852" y="4800698"/>
                </a:cubicBezTo>
                <a:cubicBezTo>
                  <a:pt x="2971565" y="4834493"/>
                  <a:pt x="2930419" y="4783137"/>
                  <a:pt x="2639693" y="4800698"/>
                </a:cubicBezTo>
                <a:cubicBezTo>
                  <a:pt x="2348967" y="4818259"/>
                  <a:pt x="2294204" y="4756591"/>
                  <a:pt x="2120779" y="4800698"/>
                </a:cubicBezTo>
                <a:cubicBezTo>
                  <a:pt x="1947354" y="4844805"/>
                  <a:pt x="1743140" y="4768868"/>
                  <a:pt x="1646988" y="4800698"/>
                </a:cubicBezTo>
                <a:cubicBezTo>
                  <a:pt x="1550836" y="4832528"/>
                  <a:pt x="1236271" y="4737990"/>
                  <a:pt x="1037828" y="4800698"/>
                </a:cubicBezTo>
                <a:cubicBezTo>
                  <a:pt x="839385" y="4863406"/>
                  <a:pt x="435137" y="4729794"/>
                  <a:pt x="0" y="4800698"/>
                </a:cubicBezTo>
                <a:cubicBezTo>
                  <a:pt x="-43184" y="4706765"/>
                  <a:pt x="42171" y="4530601"/>
                  <a:pt x="0" y="4363301"/>
                </a:cubicBezTo>
                <a:cubicBezTo>
                  <a:pt x="-42171" y="4196001"/>
                  <a:pt x="41919" y="3974924"/>
                  <a:pt x="0" y="3733876"/>
                </a:cubicBezTo>
                <a:cubicBezTo>
                  <a:pt x="-41919" y="3492829"/>
                  <a:pt x="42576" y="3407943"/>
                  <a:pt x="0" y="3200465"/>
                </a:cubicBezTo>
                <a:cubicBezTo>
                  <a:pt x="-42576" y="2992987"/>
                  <a:pt x="51357" y="2767002"/>
                  <a:pt x="0" y="2571040"/>
                </a:cubicBezTo>
                <a:cubicBezTo>
                  <a:pt x="-51357" y="2375079"/>
                  <a:pt x="47871" y="2316434"/>
                  <a:pt x="0" y="2085637"/>
                </a:cubicBezTo>
                <a:cubicBezTo>
                  <a:pt x="-47871" y="1854840"/>
                  <a:pt x="31049" y="1613116"/>
                  <a:pt x="0" y="1456212"/>
                </a:cubicBezTo>
                <a:cubicBezTo>
                  <a:pt x="-31049" y="1299309"/>
                  <a:pt x="29372" y="1147269"/>
                  <a:pt x="0" y="1066822"/>
                </a:cubicBezTo>
                <a:cubicBezTo>
                  <a:pt x="-29372" y="986375"/>
                  <a:pt x="51617" y="693234"/>
                  <a:pt x="0" y="485404"/>
                </a:cubicBezTo>
                <a:cubicBezTo>
                  <a:pt x="-51617" y="277574"/>
                  <a:pt x="6027" y="152679"/>
                  <a:pt x="0" y="0"/>
                </a:cubicBezTo>
                <a:close/>
              </a:path>
              <a:path w="4512295" h="4800698" stroke="0" extrusionOk="0">
                <a:moveTo>
                  <a:pt x="0" y="0"/>
                </a:moveTo>
                <a:cubicBezTo>
                  <a:pt x="187431" y="-53579"/>
                  <a:pt x="346085" y="55723"/>
                  <a:pt x="473791" y="0"/>
                </a:cubicBezTo>
                <a:cubicBezTo>
                  <a:pt x="601497" y="-55723"/>
                  <a:pt x="802021" y="34688"/>
                  <a:pt x="1082951" y="0"/>
                </a:cubicBezTo>
                <a:cubicBezTo>
                  <a:pt x="1363881" y="-34688"/>
                  <a:pt x="1562716" y="69524"/>
                  <a:pt x="1692111" y="0"/>
                </a:cubicBezTo>
                <a:cubicBezTo>
                  <a:pt x="1821506" y="-69524"/>
                  <a:pt x="1989575" y="46507"/>
                  <a:pt x="2120779" y="0"/>
                </a:cubicBezTo>
                <a:cubicBezTo>
                  <a:pt x="2251983" y="-46507"/>
                  <a:pt x="2449659" y="28543"/>
                  <a:pt x="2594570" y="0"/>
                </a:cubicBezTo>
                <a:cubicBezTo>
                  <a:pt x="2739481" y="-28543"/>
                  <a:pt x="2892732" y="29469"/>
                  <a:pt x="3023238" y="0"/>
                </a:cubicBezTo>
                <a:cubicBezTo>
                  <a:pt x="3153744" y="-29469"/>
                  <a:pt x="3481418" y="59403"/>
                  <a:pt x="3632397" y="0"/>
                </a:cubicBezTo>
                <a:cubicBezTo>
                  <a:pt x="3783376" y="-59403"/>
                  <a:pt x="4183801" y="96373"/>
                  <a:pt x="4512295" y="0"/>
                </a:cubicBezTo>
                <a:cubicBezTo>
                  <a:pt x="4522608" y="292784"/>
                  <a:pt x="4437368" y="365390"/>
                  <a:pt x="4512295" y="629425"/>
                </a:cubicBezTo>
                <a:cubicBezTo>
                  <a:pt x="4587222" y="893460"/>
                  <a:pt x="4502729" y="827926"/>
                  <a:pt x="4512295" y="1018815"/>
                </a:cubicBezTo>
                <a:cubicBezTo>
                  <a:pt x="4521861" y="1209704"/>
                  <a:pt x="4496539" y="1348662"/>
                  <a:pt x="4512295" y="1456212"/>
                </a:cubicBezTo>
                <a:cubicBezTo>
                  <a:pt x="4528051" y="1563762"/>
                  <a:pt x="4468792" y="1759955"/>
                  <a:pt x="4512295" y="2037630"/>
                </a:cubicBezTo>
                <a:cubicBezTo>
                  <a:pt x="4555798" y="2315305"/>
                  <a:pt x="4482967" y="2415631"/>
                  <a:pt x="4512295" y="2523034"/>
                </a:cubicBezTo>
                <a:cubicBezTo>
                  <a:pt x="4541623" y="2630437"/>
                  <a:pt x="4457628" y="2821535"/>
                  <a:pt x="4512295" y="3104451"/>
                </a:cubicBezTo>
                <a:cubicBezTo>
                  <a:pt x="4566962" y="3387367"/>
                  <a:pt x="4496539" y="3531005"/>
                  <a:pt x="4512295" y="3733876"/>
                </a:cubicBezTo>
                <a:cubicBezTo>
                  <a:pt x="4528051" y="3936748"/>
                  <a:pt x="4474723" y="4021512"/>
                  <a:pt x="4512295" y="4123266"/>
                </a:cubicBezTo>
                <a:cubicBezTo>
                  <a:pt x="4549867" y="4225020"/>
                  <a:pt x="4501627" y="4577681"/>
                  <a:pt x="4512295" y="4800698"/>
                </a:cubicBezTo>
                <a:cubicBezTo>
                  <a:pt x="4215874" y="4847468"/>
                  <a:pt x="4153784" y="4796586"/>
                  <a:pt x="3903135" y="4800698"/>
                </a:cubicBezTo>
                <a:cubicBezTo>
                  <a:pt x="3652486" y="4804810"/>
                  <a:pt x="3483667" y="4760514"/>
                  <a:pt x="3339098" y="4800698"/>
                </a:cubicBezTo>
                <a:cubicBezTo>
                  <a:pt x="3194529" y="4840882"/>
                  <a:pt x="2925776" y="4746289"/>
                  <a:pt x="2775061" y="4800698"/>
                </a:cubicBezTo>
                <a:cubicBezTo>
                  <a:pt x="2624346" y="4855107"/>
                  <a:pt x="2485568" y="4756108"/>
                  <a:pt x="2346393" y="4800698"/>
                </a:cubicBezTo>
                <a:cubicBezTo>
                  <a:pt x="2207218" y="4845288"/>
                  <a:pt x="2053582" y="4762570"/>
                  <a:pt x="1827479" y="4800698"/>
                </a:cubicBezTo>
                <a:cubicBezTo>
                  <a:pt x="1601376" y="4838826"/>
                  <a:pt x="1524188" y="4777673"/>
                  <a:pt x="1263443" y="4800698"/>
                </a:cubicBezTo>
                <a:cubicBezTo>
                  <a:pt x="1002698" y="4823723"/>
                  <a:pt x="798257" y="4759347"/>
                  <a:pt x="609160" y="4800698"/>
                </a:cubicBezTo>
                <a:cubicBezTo>
                  <a:pt x="420063" y="4842049"/>
                  <a:pt x="123159" y="4784530"/>
                  <a:pt x="0" y="4800698"/>
                </a:cubicBezTo>
                <a:cubicBezTo>
                  <a:pt x="-21511" y="4588998"/>
                  <a:pt x="45723" y="4472977"/>
                  <a:pt x="0" y="4267287"/>
                </a:cubicBezTo>
                <a:cubicBezTo>
                  <a:pt x="-45723" y="4061597"/>
                  <a:pt x="20120" y="3910675"/>
                  <a:pt x="0" y="3733876"/>
                </a:cubicBezTo>
                <a:cubicBezTo>
                  <a:pt x="-20120" y="3557077"/>
                  <a:pt x="39724" y="3382069"/>
                  <a:pt x="0" y="3248472"/>
                </a:cubicBezTo>
                <a:cubicBezTo>
                  <a:pt x="-39724" y="3114875"/>
                  <a:pt x="37951" y="2829293"/>
                  <a:pt x="0" y="2715061"/>
                </a:cubicBezTo>
                <a:cubicBezTo>
                  <a:pt x="-37951" y="2600829"/>
                  <a:pt x="25493" y="2341746"/>
                  <a:pt x="0" y="2085637"/>
                </a:cubicBezTo>
                <a:cubicBezTo>
                  <a:pt x="-25493" y="1829528"/>
                  <a:pt x="52281" y="1704679"/>
                  <a:pt x="0" y="1552226"/>
                </a:cubicBezTo>
                <a:cubicBezTo>
                  <a:pt x="-52281" y="1399773"/>
                  <a:pt x="43462" y="1353532"/>
                  <a:pt x="0" y="1162836"/>
                </a:cubicBezTo>
                <a:cubicBezTo>
                  <a:pt x="-43462" y="972140"/>
                  <a:pt x="53940" y="848129"/>
                  <a:pt x="0" y="677432"/>
                </a:cubicBezTo>
                <a:cubicBezTo>
                  <a:pt x="-53940" y="506735"/>
                  <a:pt x="43193" y="135881"/>
                  <a:pt x="0" y="0"/>
                </a:cubicBezTo>
                <a:close/>
              </a:path>
            </a:pathLst>
          </a:cu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6011593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6F077-FE05-E10B-1F4E-59AF76AE7F91}"/>
              </a:ext>
            </a:extLst>
          </p:cNvPr>
          <p:cNvSpPr txBox="1"/>
          <p:nvPr/>
        </p:nvSpPr>
        <p:spPr>
          <a:xfrm>
            <a:off x="10221686" y="1705965"/>
            <a:ext cx="13144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Line Losses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73C6C0-18DD-2629-0831-8B6F21B1D55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972300" y="1890631"/>
            <a:ext cx="3249386" cy="395369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57929-065B-BF03-004F-82C11A64105B}"/>
              </a:ext>
            </a:extLst>
          </p:cNvPr>
          <p:cNvSpPr txBox="1"/>
          <p:nvPr/>
        </p:nvSpPr>
        <p:spPr>
          <a:xfrm>
            <a:off x="9388929" y="2483511"/>
            <a:ext cx="2014401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Real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23C419-BC3F-568B-D149-39829F26048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839494" y="2729733"/>
            <a:ext cx="2549435" cy="333813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0D13B3-A357-0F74-37E8-B111C96E3992}"/>
              </a:ext>
            </a:extLst>
          </p:cNvPr>
          <p:cNvSpPr txBox="1"/>
          <p:nvPr/>
        </p:nvSpPr>
        <p:spPr>
          <a:xfrm>
            <a:off x="9680938" y="3263637"/>
            <a:ext cx="2304233" cy="4924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Reactive Powerflow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from a bus into the network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76325-AFA6-BEC6-9DD9-19D0CA7A2D0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98821" y="3507279"/>
            <a:ext cx="2782117" cy="2580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47EC2-EE40-AB8A-25A8-C7E2142803B6}"/>
              </a:ext>
            </a:extLst>
          </p:cNvPr>
          <p:cNvSpPr txBox="1"/>
          <p:nvPr/>
        </p:nvSpPr>
        <p:spPr>
          <a:xfrm>
            <a:off x="9103180" y="3945104"/>
            <a:ext cx="30025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Kirchhoff's Voltage Law (KVL)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8CF229-1FD9-E5D8-761A-FEE380E119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08037" y="3953592"/>
            <a:ext cx="2495143" cy="176178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4ABD13-BE90-3F87-7647-383663F033A5}"/>
              </a:ext>
            </a:extLst>
          </p:cNvPr>
          <p:cNvSpPr txBox="1"/>
          <p:nvPr/>
        </p:nvSpPr>
        <p:spPr>
          <a:xfrm>
            <a:off x="9621611" y="4603259"/>
            <a:ext cx="2304233" cy="5309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Magnitude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 a branch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2A6A9D-D3E7-6FF1-E7D4-316E269E711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167993" y="4287405"/>
            <a:ext cx="4453618" cy="581312"/>
          </a:xfrm>
          <a:prstGeom prst="straightConnector1">
            <a:avLst/>
          </a:prstGeom>
          <a:ln w="12700">
            <a:solidFill>
              <a:srgbClr val="CA1237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F247C-6735-AE05-66A9-34848D091556}"/>
              </a:ext>
            </a:extLst>
          </p:cNvPr>
          <p:cNvSpPr txBox="1"/>
          <p:nvPr/>
        </p:nvSpPr>
        <p:spPr>
          <a:xfrm>
            <a:off x="146957" y="2595606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State of Charge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(this equation is temporally coupled, or has ‘memory’)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426008-C705-C26F-9134-A0351A204201}"/>
              </a:ext>
            </a:extLst>
          </p:cNvPr>
          <p:cNvCxnSpPr>
            <a:cxnSpLocks/>
            <a:endCxn id="35" idx="3"/>
          </p:cNvCxnSpPr>
          <p:nvPr/>
        </p:nvCxnSpPr>
        <p:spPr>
          <a:xfrm flipH="1" flipV="1">
            <a:off x="2811718" y="3195771"/>
            <a:ext cx="1000125" cy="1407488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D62E4A-2336-D943-9DDB-A063D9A32D2A}"/>
              </a:ext>
            </a:extLst>
          </p:cNvPr>
          <p:cNvSpPr txBox="1"/>
          <p:nvPr/>
        </p:nvSpPr>
        <p:spPr>
          <a:xfrm>
            <a:off x="159205" y="5514377"/>
            <a:ext cx="266476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Complementarity of Charging and Discharging during a particular time interval.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A622AD-7F7A-1C54-A3C0-1A6712AC5624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2823966" y="6114542"/>
            <a:ext cx="1346878" cy="433115"/>
          </a:xfrm>
          <a:prstGeom prst="straightConnector1">
            <a:avLst/>
          </a:prstGeom>
          <a:ln w="12700">
            <a:solidFill>
              <a:srgbClr val="00B050">
                <a:alpha val="67059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12FACF-A787-1D47-AD9F-ACC0C125506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573950" y="5646593"/>
            <a:ext cx="4012447" cy="22370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6904F7-811C-FA0B-B53D-7F9A0FA9A862}"/>
              </a:ext>
            </a:extLst>
          </p:cNvPr>
          <p:cNvSpPr txBox="1"/>
          <p:nvPr/>
        </p:nvSpPr>
        <p:spPr>
          <a:xfrm>
            <a:off x="8586397" y="5384983"/>
            <a:ext cx="2304233" cy="52322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DER Generation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AF96C6-2720-4087-9DEF-1A224BB9B21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026250" y="5834770"/>
            <a:ext cx="3461166" cy="514510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DF9172-9BEC-51C3-64C2-A53CA7928E11}"/>
              </a:ext>
            </a:extLst>
          </p:cNvPr>
          <p:cNvSpPr txBox="1"/>
          <p:nvPr/>
        </p:nvSpPr>
        <p:spPr>
          <a:xfrm>
            <a:off x="8487416" y="6072281"/>
            <a:ext cx="2304233" cy="5539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Loads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(forecasted, non-controllable)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A0B31-5DE6-B561-3F6C-71FCE70AD9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23144" y="6099371"/>
            <a:ext cx="3864272" cy="249909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C7676-5C71-4074-E2E1-520C084B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EC75-3ED8-3D2E-7AF0-ED68CBDE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1995571"/>
            <a:ext cx="10063163" cy="4286531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0"/>
                <a:hlinkClick r:id="rId2"/>
              </a:rPr>
              <a:t>[1] </a:t>
            </a:r>
            <a:r>
              <a:rPr lang="en-US" dirty="0">
                <a:latin typeface="Tw Cen MT" panose="020B0602020104020603" pitchFamily="34" charset="0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dirty="0" err="1">
                <a:latin typeface="Tw Cen MT" panose="020B0602020104020603" pitchFamily="34" charset="0"/>
              </a:rPr>
              <a:t>doi</a:t>
            </a:r>
            <a:r>
              <a:rPr lang="en-US" dirty="0">
                <a:latin typeface="Tw Cen MT" panose="020B0602020104020603" pitchFamily="34" charset="0"/>
              </a:rPr>
              <a:t>: 10.1109/TPWRS.2020.3049135</a:t>
            </a:r>
          </a:p>
          <a:p>
            <a:r>
              <a:rPr lang="en-US">
                <a:hlinkClick r:id="rId3"/>
              </a:rPr>
              <a:t>[2]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4"/>
              </a:rPr>
              <a:t>https://arxiv.org/abs/2011.00587v1</a:t>
            </a:r>
            <a:endParaRPr lang="en-US" dirty="0"/>
          </a:p>
          <a:p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462" y="2025965"/>
            <a:ext cx="4311969" cy="17563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simpler schematic for D-OPF.</a:t>
            </a:r>
            <a:endParaRPr lang="en-IN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A50BD5-ABEC-A8FA-B586-CD7E9CF08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9081" y="41518"/>
            <a:ext cx="6237923" cy="67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3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simpler schematic for MP-D-OPF for three time-steps</a:t>
                </a:r>
              </a:p>
              <a:p>
                <a:pPr marL="0" indent="0">
                  <a:buNone/>
                </a:pP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BD89157-8742-D079-1707-752D6EC7A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701" y="360938"/>
                <a:ext cx="9802520" cy="730883"/>
              </a:xfrm>
              <a:blipFill>
                <a:blip r:embed="rId4"/>
                <a:stretch>
                  <a:fillRect t="-20833" b="-4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B90C3E54-1BBA-9A34-A3BC-95826336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08" y="1593091"/>
            <a:ext cx="11561813" cy="40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3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currently being done? MP-DOPF in Brute Force</a:t>
            </a: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439699-B35E-9744-AFC4-D26130B3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5" y="1257530"/>
            <a:ext cx="11516529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2545F20-7E4E-CAD3-6459-01DB96A8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81" y="3467618"/>
            <a:ext cx="495300" cy="1047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89157-8742-D079-1707-752D6EC7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01" y="360938"/>
            <a:ext cx="9802520" cy="730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will be done? A ‘true’ MP-DOPF using Differential Dynamic Programming </a:t>
            </a:r>
            <a:r>
              <a:rPr lang="en-US" sz="1800" dirty="0"/>
              <a:t>(Currently under formulation, variables not explained here)</a:t>
            </a: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70F9D1-5840-E3D8-6584-B8076B7B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49" y="2005232"/>
            <a:ext cx="11125805" cy="391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/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4EE9A-468E-671C-E823-A22DF0C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4520867"/>
                <a:ext cx="13504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/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EEEC89-08A0-ABB3-E685-8C55C3FE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0" y="4520867"/>
                <a:ext cx="13504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36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predictions for other non-controllable parameter values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2753831"/>
              </a:xfrm>
              <a:prstGeom prst="rect">
                <a:avLst/>
              </a:prstGeom>
              <a:blipFill>
                <a:blip r:embed="rId4"/>
                <a:stretch>
                  <a:fillRect l="-776" t="-1316" b="-350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</a:rPr>
              <a:t>Problem Statement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49" name="Graphic 6" descr="Battery Charging">
            <a:extLst>
              <a:ext uri="{FF2B5EF4-FFF2-40B4-BE49-F238E27FC236}">
                <a16:creationId xmlns:a16="http://schemas.microsoft.com/office/drawing/2014/main" id="{B4544680-A363-7308-FFE8-9D93D342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19" y="-153092"/>
            <a:ext cx="1455698" cy="1455698"/>
          </a:xfrm>
          <a:prstGeom prst="rect">
            <a:avLst/>
          </a:prstGeom>
        </p:spPr>
      </p:pic>
      <p:sp>
        <p:nvSpPr>
          <p:cNvPr id="84" name="Freeform: Shape 5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/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solidFill>
                <a:srgbClr val="002D61">
                  <a:alpha val="74902"/>
                </a:srgbClr>
              </a:solid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Given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State of Charges of all batteries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in a grid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the beginning of a horizon interval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𝑗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∈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ℬ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Cambria" panose="02040503050406030204" pitchFamily="18" charset="0"/>
                    <a:cs typeface="+mn-cs"/>
                  </a:rPr>
                  <a:t> representing the set of nodes with Batteries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, along with other non-controllable parameter values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𝐿𝑜𝑎𝑑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𝐷𝐸𝑅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Solve for Optimal Power Flow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the system, with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objective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of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minimizing line losses across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entire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horizon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of time interval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𝑻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while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making sure that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SOC of the battery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at every point of the simulation)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stays in permissible limits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The OPF Solution is physically consistent. For no node containing a battery,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In other words, make sure that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8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Complementarity of Discharging and Charging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ensured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 Alternatively,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800000"/>
                    </a:highlight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Simultaneous Charging and Discharging (SCD)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is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avoided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3. Other usual OPF physical constraints are also satisfied.</a:t>
                </a:r>
              </a:p>
              <a:p>
                <a:pPr marL="137160" marR="0" lvl="1" indent="-2286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4. Terminal SOC is same as initial.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E6E1A-B461-F4B3-952C-9D664C97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4" y="1081129"/>
                <a:ext cx="10970358" cy="4906343"/>
              </a:xfrm>
              <a:prstGeom prst="rect">
                <a:avLst/>
              </a:prstGeom>
              <a:blipFill>
                <a:blip r:embed="rId4"/>
                <a:stretch>
                  <a:fillRect l="-776" t="-742" b="-989"/>
                </a:stretch>
              </a:blipFill>
              <a:ln w="22225">
                <a:solidFill>
                  <a:schemeClr val="accent4">
                    <a:lumMod val="75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AAD60082-899C-94F0-0506-0C909AE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41" y="376879"/>
            <a:ext cx="7992835" cy="551158"/>
          </a:xfrm>
          <a:solidFill>
            <a:schemeClr val="accent2">
              <a:lumMod val="10000"/>
              <a:lumOff val="9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12466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1780</Words>
  <Application>Microsoft Office PowerPoint</Application>
  <PresentationFormat>Widescreen</PresentationFormat>
  <Paragraphs>187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Black</vt:lpstr>
      <vt:lpstr>Calibri</vt:lpstr>
      <vt:lpstr>Cambria</vt:lpstr>
      <vt:lpstr>Cambria Math</vt:lpstr>
      <vt:lpstr>Corbel</vt:lpstr>
      <vt:lpstr>Tw Cen MT</vt:lpstr>
      <vt:lpstr>1_Office Theme</vt:lpstr>
      <vt:lpstr>Office Theme</vt:lpstr>
      <vt:lpstr>Multi-Period Optimal Power Flow (MP-OPF) for Power Distribution Systems with Renewables and Battery Storage</vt:lpstr>
      <vt:lpstr>Network being tested on</vt:lpstr>
      <vt:lpstr>Network being tested on</vt:lpstr>
      <vt:lpstr>PowerPoint Presentation</vt:lpstr>
      <vt:lpstr>PowerPoint Presentation</vt:lpstr>
      <vt:lpstr>PowerPoint Presentation</vt:lpstr>
      <vt:lpstr>PowerPoint Presentation</vt:lpstr>
      <vt:lpstr>Problem Statement</vt:lpstr>
      <vt:lpstr>Problem Statement</vt:lpstr>
      <vt:lpstr>Simulation Parameters</vt:lpstr>
      <vt:lpstr>Simulation Process of the current, brute-force algorithm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Optimization Formulation</vt:lpstr>
      <vt:lpstr>Current Status of Simulation and Results</vt:lpstr>
      <vt:lpstr>Current Status of Simulation and Results</vt:lpstr>
      <vt:lpstr>Current Status of Simulation and Results</vt:lpstr>
      <vt:lpstr>Current Status of Simulation and Results</vt:lpstr>
      <vt:lpstr>Current Status of Simulation and Results</vt:lpstr>
      <vt:lpstr>Conclusion and Discussion</vt:lpstr>
      <vt:lpstr>Thank You.</vt:lpstr>
      <vt:lpstr>Appendix and References follow</vt:lpstr>
      <vt:lpstr>Bounds and Values</vt:lpstr>
      <vt:lpstr>Bounds and Values</vt:lpstr>
      <vt:lpstr>Bounds and Values</vt:lpstr>
      <vt:lpstr>Reference of Notation: Battery Variables</vt:lpstr>
      <vt:lpstr>Reference of Notation: BFM and DER Variables</vt:lpstr>
      <vt:lpstr>Reference of Notation: Grid-level Notation</vt:lpstr>
      <vt:lpstr>Reference of Notation: Branch Flow Model and DER variables</vt:lpstr>
      <vt:lpstr>(IEEE 123 System divided into) 4 Area System</vt:lpstr>
      <vt:lpstr>[In development] Simulation Process of Spatially and Temporally Decomposed OPF algorithm.</vt:lpstr>
      <vt:lpstr>Optimization Formulation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Multi-Period Optimal Power Flow (MP-OPF) for Power Distribution Systems with Renewables and Battery Storage</dc:title>
  <dc:creator>Jha, Aryan Ritwajeet</dc:creator>
  <cp:lastModifiedBy>Jha, Aryan Ritwajeet</cp:lastModifiedBy>
  <cp:revision>1</cp:revision>
  <dcterms:created xsi:type="dcterms:W3CDTF">2023-11-08T00:22:19Z</dcterms:created>
  <dcterms:modified xsi:type="dcterms:W3CDTF">2023-11-08T01:39:30Z</dcterms:modified>
</cp:coreProperties>
</file>